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1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3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5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6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7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18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theme/theme19.xml" ContentType="application/vnd.openxmlformats-officedocument.theme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20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1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2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5" r:id="rId6"/>
    <p:sldMasterId id="2147483738" r:id="rId7"/>
    <p:sldMasterId id="2147483751" r:id="rId8"/>
    <p:sldMasterId id="2147483764" r:id="rId9"/>
    <p:sldMasterId id="2147483777" r:id="rId10"/>
    <p:sldMasterId id="2147483790" r:id="rId11"/>
    <p:sldMasterId id="2147483803" r:id="rId12"/>
    <p:sldMasterId id="2147483816" r:id="rId13"/>
    <p:sldMasterId id="2147483829" r:id="rId14"/>
    <p:sldMasterId id="2147483842" r:id="rId15"/>
    <p:sldMasterId id="2147483855" r:id="rId16"/>
    <p:sldMasterId id="2147483868" r:id="rId17"/>
    <p:sldMasterId id="2147483881" r:id="rId18"/>
    <p:sldMasterId id="2147483894" r:id="rId19"/>
    <p:sldMasterId id="2147483907" r:id="rId20"/>
    <p:sldMasterId id="2147483920" r:id="rId21"/>
    <p:sldMasterId id="2147483933" r:id="rId22"/>
    <p:sldMasterId id="2147483946" r:id="rId23"/>
  </p:sldMasterIdLst>
  <p:notesMasterIdLst>
    <p:notesMasterId r:id="rId47"/>
  </p:notesMasterIdLst>
  <p:sldIdLst>
    <p:sldId id="257" r:id="rId24"/>
    <p:sldId id="258" r:id="rId25"/>
    <p:sldId id="259" r:id="rId26"/>
    <p:sldId id="260" r:id="rId27"/>
    <p:sldId id="263" r:id="rId28"/>
    <p:sldId id="261" r:id="rId29"/>
    <p:sldId id="262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3D828-09B4-41E4-ACFF-42520E347DB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7818B-0A6A-4A48-999A-D917DEAA6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099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dirty="0" err="1" smtClean="0"/>
              <a:t>Bổ</a:t>
            </a:r>
            <a:r>
              <a:rPr lang="en-US" b="1" baseline="0" dirty="0" smtClean="0"/>
              <a:t> sung </a:t>
            </a:r>
            <a:r>
              <a:rPr lang="en-US" b="1" baseline="0" dirty="0" err="1" smtClean="0"/>
              <a:t>Ảnh</a:t>
            </a:r>
            <a:r>
              <a:rPr lang="en-US" b="1" baseline="0" dirty="0" smtClean="0"/>
              <a:t> logo </a:t>
            </a:r>
            <a:r>
              <a:rPr lang="en-US" b="1" baseline="0" dirty="0" err="1" smtClean="0"/>
              <a:t>của</a:t>
            </a:r>
            <a:r>
              <a:rPr lang="en-US" b="1" baseline="0" dirty="0" smtClean="0"/>
              <a:t> WTO </a:t>
            </a:r>
            <a:r>
              <a:rPr lang="en-US" b="1" baseline="0" dirty="0" err="1" smtClean="0"/>
              <a:t>vào</a:t>
            </a:r>
            <a:r>
              <a:rPr lang="en-US" b="1" baseline="0" dirty="0" smtClean="0"/>
              <a:t> </a:t>
            </a:r>
            <a:r>
              <a:rPr lang="en-US" b="1" baseline="0" dirty="0" err="1" smtClean="0"/>
              <a:t>đoạn</a:t>
            </a:r>
            <a:r>
              <a:rPr lang="en-US" b="1" baseline="0" dirty="0" smtClean="0"/>
              <a:t> 2007</a:t>
            </a:r>
            <a:endParaRPr lang="vi-VN" b="1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25D62B-B675-4F74-86C9-0233C1DE21EE}" type="slidenum">
              <a:rPr lang="en-US">
                <a:solidFill>
                  <a:prstClr val="black"/>
                </a:solidFill>
                <a:cs typeface="Arial" charset="0"/>
              </a:rPr>
              <a:pPr/>
              <a:t>4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4F63E1-D18A-49A5-910F-AA66A0EB3609}" type="slidenum">
              <a:rPr lang="vi-VN" smtClean="0">
                <a:solidFill>
                  <a:prstClr val="black"/>
                </a:solidFill>
              </a:rPr>
              <a:pPr/>
              <a:t>13</a:t>
            </a:fld>
            <a:endParaRPr lang="vi-V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31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84987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354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00703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295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2904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866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7572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35791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5701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32383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0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63934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79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7535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86515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255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3111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7948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51515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476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6345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815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50546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5831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39889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6100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4265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5355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385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74195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2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2254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465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9864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081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49140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6975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877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468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4639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4706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9381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1667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79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8912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6124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7364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5115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0685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61342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2467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095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5297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8040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636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12462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12490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36226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1723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5578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0053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2419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55854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8364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50608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09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2848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45630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75747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898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44119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26156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4371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528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53698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62161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1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9860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82202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9774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3887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18050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99621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29063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15228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189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2551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6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27435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21746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8249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551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8787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12568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6653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3599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7434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3160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719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8414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3478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03422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19103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6607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0274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9623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98137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5584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467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113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193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3543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1801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95181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15190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9289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67282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0170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1258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35129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7518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489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7213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4731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9091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8939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22323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5130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721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15832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2507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04131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95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6176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04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30564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47972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51921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1390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9330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67561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80518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59464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419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64701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9917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9614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79699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54192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6925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4208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970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572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33965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698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3558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65387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667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9120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28247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4719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08911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39388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4398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84838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2577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49685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8704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7625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1976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78863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0503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9091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3880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6002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7782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241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75852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5605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94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195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2671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10514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13953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60889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09499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6925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19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3636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34020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88433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56847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85801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4542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70259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8497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52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629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8528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72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6970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669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401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1443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1450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8814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3917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0995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5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4189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5131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904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758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700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0989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5526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367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912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0251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5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196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439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702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1489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955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486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0094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108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327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916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9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023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4084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2874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1540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9874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497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281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550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308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351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311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603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758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7382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1169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503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408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718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763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488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500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590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93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993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625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0563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7504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003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445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4303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2883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E1DD0-DAA1-4E23-A550-1A817F51EC5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1330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B1B1-9BCB-45E2-859C-29EFE70F616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67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4117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70BF1-497F-4D2B-8AE3-F9F1B2038257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7709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E2E-D8C7-4B42-91C1-17E7E33A1226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00734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F7A39-05FB-48FF-BE52-DACFA6FACD92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795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A3D0C-B130-4DD3-BD2A-2EC1ED53126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4013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074B-9A0B-456E-979B-9EA607C1CEB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30247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E38DE-EAF4-4BFD-B476-BA388016470C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294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C6B4B-D757-4B94-BA34-3D31A3AF43E3}" type="datetime1">
              <a:rPr lang="vi-VN" sz="1800" smtClean="0">
                <a:solidFill>
                  <a:prstClr val="black"/>
                </a:solidFill>
                <a:sym typeface="Arial" pitchFamily="34" charset="0"/>
              </a:rPr>
              <a:pPr>
                <a:defRPr/>
              </a:pPr>
              <a:t>26/03/2015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F194E-DA1B-4879-BBBD-A0F24EF37D23}" type="slidenum">
              <a:rPr lang="en-US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7413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C05DC-53EE-4670-A5C3-F1F8CB88D190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451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35B28-BB3C-4E1A-99B4-0DFE43F5F3D9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4712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224F-1DA9-44BE-8ECF-8DF93490DC4F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92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slideLayout" Target="../slideLayouts/slideLayout216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slideLayout" Target="../slideLayouts/slideLayout228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6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5.xml"/><Relationship Id="rId12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9.xml"/><Relationship Id="rId6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33.xml"/><Relationship Id="rId10" Type="http://schemas.openxmlformats.org/officeDocument/2006/relationships/slideLayout" Target="../slideLayouts/slideLayout238.xml"/><Relationship Id="rId4" Type="http://schemas.openxmlformats.org/officeDocument/2006/relationships/slideLayout" Target="../slideLayouts/slideLayout232.xml"/><Relationship Id="rId9" Type="http://schemas.openxmlformats.org/officeDocument/2006/relationships/slideLayout" Target="../slideLayouts/slideLayout237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8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43.xml"/><Relationship Id="rId7" Type="http://schemas.openxmlformats.org/officeDocument/2006/relationships/slideLayout" Target="../slideLayouts/slideLayout247.xml"/><Relationship Id="rId12" Type="http://schemas.openxmlformats.org/officeDocument/2006/relationships/slideLayout" Target="../slideLayouts/slideLayout252.xml"/><Relationship Id="rId2" Type="http://schemas.openxmlformats.org/officeDocument/2006/relationships/slideLayout" Target="../slideLayouts/slideLayout242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1" Type="http://schemas.openxmlformats.org/officeDocument/2006/relationships/slideLayout" Target="../slideLayouts/slideLayout251.xml"/><Relationship Id="rId5" Type="http://schemas.openxmlformats.org/officeDocument/2006/relationships/slideLayout" Target="../slideLayouts/slideLayout245.xml"/><Relationship Id="rId10" Type="http://schemas.openxmlformats.org/officeDocument/2006/relationships/slideLayout" Target="../slideLayouts/slideLayout250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slideLayout" Target="../slideLayouts/slideLayout276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60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03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5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78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5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61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235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0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94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0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4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35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062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  <p:sldLayoutId id="214748391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8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1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  <p:sldLayoutId id="214748394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82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16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5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12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8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2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60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1573-2E80-4DB1-9351-79E779E98875}" type="datetime1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4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trungtamwto.com.vn/fta/da-ky-ket/asean-an-do" TargetMode="External"/><Relationship Id="rId3" Type="http://schemas.openxmlformats.org/officeDocument/2006/relationships/hyperlink" Target="http://trungtamwto.com.vn/fta/da-ky-ket/asean-trung-quoc" TargetMode="External"/><Relationship Id="rId7" Type="http://schemas.openxmlformats.org/officeDocument/2006/relationships/hyperlink" Target="http://trungtamwto.com.vn/fta/da-ky-ket/asean-australia" TargetMode="External"/><Relationship Id="rId2" Type="http://schemas.openxmlformats.org/officeDocument/2006/relationships/hyperlink" Target="http://trungtamwto.com.vn/fta/da-ky-ket/asean" TargetMode="External"/><Relationship Id="rId1" Type="http://schemas.openxmlformats.org/officeDocument/2006/relationships/slideLayout" Target="../slideLayouts/slideLayout76.xml"/><Relationship Id="rId6" Type="http://schemas.openxmlformats.org/officeDocument/2006/relationships/hyperlink" Target="http://trungtamwto.com.vn/fta/da-ky-ket/viet-nam-nhat-ban" TargetMode="External"/><Relationship Id="rId5" Type="http://schemas.openxmlformats.org/officeDocument/2006/relationships/hyperlink" Target="http://trungtamwto.com.vn/fta/da-ky-ket/asean-nhat-ban" TargetMode="External"/><Relationship Id="rId4" Type="http://schemas.openxmlformats.org/officeDocument/2006/relationships/hyperlink" Target="http://trungtamwto.com.vn/fta/da-ky-ket/asean-han-quoc" TargetMode="External"/><Relationship Id="rId9" Type="http://schemas.openxmlformats.org/officeDocument/2006/relationships/hyperlink" Target="http://trungtamwto.com.vn/fta/da-ky-ket/viet-nam-chil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rungtamwto.vn/chuyen-de/vefta" TargetMode="External"/><Relationship Id="rId7" Type="http://schemas.openxmlformats.org/officeDocument/2006/relationships/hyperlink" Target="http://trungtamwto.vn/fta/dang-dam-phan/viet-nam-efta" TargetMode="External"/><Relationship Id="rId2" Type="http://schemas.openxmlformats.org/officeDocument/2006/relationships/hyperlink" Target="http://trungtamwto.vn/chuyen-de/tpp" TargetMode="External"/><Relationship Id="rId1" Type="http://schemas.openxmlformats.org/officeDocument/2006/relationships/slideLayout" Target="../slideLayouts/slideLayout52.xml"/><Relationship Id="rId6" Type="http://schemas.openxmlformats.org/officeDocument/2006/relationships/hyperlink" Target="http://trungtamwto.vn/fta/dang-dam-phan/viet-nam-han-quoc" TargetMode="External"/><Relationship Id="rId5" Type="http://schemas.openxmlformats.org/officeDocument/2006/relationships/hyperlink" Target="http://trungtamwto.vn/fta/dang-dam-phan/rcep" TargetMode="External"/><Relationship Id="rId4" Type="http://schemas.openxmlformats.org/officeDocument/2006/relationships/hyperlink" Target="http://trungtamwto.vn/fta/dang-dam-phan/viet-nam-lm-tq-nga-belarus-kazakhstan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772400" cy="1470025"/>
          </a:xfrm>
        </p:spPr>
        <p:txBody>
          <a:bodyPr>
            <a:normAutofit/>
          </a:bodyPr>
          <a:lstStyle/>
          <a:p>
            <a:endParaRPr lang="vi-VN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vi-VN" sz="2000" dirty="0" smtClean="0">
                <a:solidFill>
                  <a:schemeClr val="tx1"/>
                </a:solidFill>
              </a:rPr>
              <a:t>Nguy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vi-VN" sz="2000" dirty="0" smtClean="0">
                <a:solidFill>
                  <a:schemeClr val="tx1"/>
                </a:solidFill>
              </a:rPr>
              <a:t>n Th</a:t>
            </a:r>
            <a:r>
              <a:rPr lang="en-US" sz="2000" dirty="0" err="1" smtClean="0">
                <a:solidFill>
                  <a:schemeClr val="tx1"/>
                </a:solidFill>
              </a:rPr>
              <a:t>i</a:t>
            </a:r>
            <a:r>
              <a:rPr lang="vi-VN" sz="2000" dirty="0" smtClean="0">
                <a:solidFill>
                  <a:schemeClr val="tx1"/>
                </a:solidFill>
              </a:rPr>
              <a:t> Thu Trang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                                                              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WTO Center - VCCI</a:t>
            </a:r>
            <a:endParaRPr lang="vi-VN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2514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solidFill>
                  <a:prstClr val="black"/>
                </a:solidFill>
                <a:ea typeface="+mj-ea"/>
                <a:cs typeface="+mj-cs"/>
              </a:rPr>
              <a:t>Policy Space in Vietnam’s Commitments at </a:t>
            </a:r>
            <a:r>
              <a:rPr lang="en-US" sz="2800" dirty="0">
                <a:solidFill>
                  <a:prstClr val="black"/>
                </a:solidFill>
              </a:rPr>
              <a:t>WTO and concluded FTAs</a:t>
            </a:r>
            <a:r>
              <a:rPr lang="en-US" sz="2800" dirty="0">
                <a:solidFill>
                  <a:prstClr val="black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2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Introduction</a:t>
            </a:r>
            <a:endParaRPr lang="vi-V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85800"/>
            <a:ext cx="8640960" cy="5564088"/>
          </a:xfrm>
        </p:spPr>
        <p:txBody>
          <a:bodyPr/>
          <a:lstStyle/>
          <a:p>
            <a:r>
              <a:rPr lang="en-US" sz="2400" dirty="0" smtClean="0"/>
              <a:t>The impact of current International Trade Commitments on manufactured industries</a:t>
            </a:r>
          </a:p>
          <a:p>
            <a:pPr marL="0" indent="0">
              <a:buNone/>
            </a:pPr>
            <a:endParaRPr lang="vi-V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8714"/>
              </p:ext>
            </p:extLst>
          </p:nvPr>
        </p:nvGraphicFramePr>
        <p:xfrm>
          <a:off x="533400" y="1752600"/>
          <a:ext cx="8136904" cy="4404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952328"/>
                <a:gridCol w="2376264"/>
              </a:tblGrid>
              <a:tr h="36085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Aspects</a:t>
                      </a:r>
                      <a:endParaRPr lang="vi-V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Opportunities</a:t>
                      </a:r>
                      <a:endParaRPr lang="vi-V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Challenges</a:t>
                      </a:r>
                      <a:endParaRPr lang="vi-VN" sz="1600" dirty="0"/>
                    </a:p>
                  </a:txBody>
                  <a:tcPr/>
                </a:tc>
              </a:tr>
              <a:tr h="360857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1. Trade in</a:t>
                      </a:r>
                      <a:r>
                        <a:rPr lang="en-US" sz="1400" b="1" baseline="0" dirty="0" smtClean="0"/>
                        <a:t> Goods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sz="1400" dirty="0"/>
                    </a:p>
                  </a:txBody>
                  <a:tcPr/>
                </a:tc>
              </a:tr>
              <a:tr h="504212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- Tariffs Preferences in Export Market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Competitive Exports Price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Rules of Origin (FTA)</a:t>
                      </a:r>
                      <a:endParaRPr lang="vi-VN" sz="1400" dirty="0"/>
                    </a:p>
                  </a:txBody>
                  <a:tcPr/>
                </a:tc>
              </a:tr>
              <a:tr h="504212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- Import Tax Reduction/Elimination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Reasonable</a:t>
                      </a:r>
                      <a:r>
                        <a:rPr lang="en-US" sz="1400" baseline="0" dirty="0" smtClean="0"/>
                        <a:t> Input Imports Price (equipment, materials, raw materials)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Compete with</a:t>
                      </a:r>
                      <a:r>
                        <a:rPr lang="en-US" sz="1400" baseline="0" dirty="0" smtClean="0"/>
                        <a:t> the like imports</a:t>
                      </a:r>
                      <a:endParaRPr lang="vi-VN" sz="1400" dirty="0"/>
                    </a:p>
                  </a:txBody>
                  <a:tcPr/>
                </a:tc>
              </a:tr>
              <a:tr h="360857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-  Foreign TBT, SPS Barriers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Efforts</a:t>
                      </a:r>
                      <a:r>
                        <a:rPr lang="en-US" sz="1400" baseline="0" dirty="0" smtClean="0"/>
                        <a:t> to improve products quality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Trade Barriers in foreign markets</a:t>
                      </a:r>
                      <a:endParaRPr lang="vi-VN" sz="1400" dirty="0"/>
                    </a:p>
                  </a:txBody>
                  <a:tcPr/>
                </a:tc>
              </a:tr>
              <a:tr h="360857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- Trade Remedies Measures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Unpredictable</a:t>
                      </a:r>
                      <a:r>
                        <a:rPr lang="en-US" sz="1400" baseline="0" dirty="0" smtClean="0"/>
                        <a:t> Barriers</a:t>
                      </a:r>
                      <a:endParaRPr lang="vi-VN" sz="1400" dirty="0"/>
                    </a:p>
                  </a:txBody>
                  <a:tcPr/>
                </a:tc>
              </a:tr>
              <a:tr h="504212">
                <a:tc>
                  <a:txBody>
                    <a:bodyPr/>
                    <a:lstStyle/>
                    <a:p>
                      <a:r>
                        <a:rPr lang="en-US" sz="1400" b="1" baseline="0" dirty="0" smtClean="0"/>
                        <a:t>2. Trade in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Cheaper supporting services (finance, transportation, information …)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</a:t>
                      </a:r>
                      <a:endParaRPr lang="vi-VN" sz="1400" dirty="0"/>
                    </a:p>
                  </a:txBody>
                  <a:tcPr/>
                </a:tc>
              </a:tr>
              <a:tr h="504212">
                <a:tc>
                  <a:txBody>
                    <a:bodyPr/>
                    <a:lstStyle/>
                    <a:p>
                      <a:r>
                        <a:rPr lang="en-US" sz="1400" b="1" baseline="0" dirty="0" smtClean="0"/>
                        <a:t>3. Investment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smtClean="0"/>
                        <a:t>Opportunities for cooperation and joint -ventures</a:t>
                      </a:r>
                      <a:endParaRPr lang="en-US" sz="14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Competitiveness</a:t>
                      </a:r>
                      <a:endParaRPr lang="vi-VN" sz="1400" dirty="0"/>
                    </a:p>
                  </a:txBody>
                  <a:tcPr/>
                </a:tc>
              </a:tr>
              <a:tr h="711828">
                <a:tc>
                  <a:txBody>
                    <a:bodyPr/>
                    <a:lstStyle/>
                    <a:p>
                      <a:r>
                        <a:rPr lang="en-US" sz="1400" b="1" baseline="0" dirty="0" smtClean="0"/>
                        <a:t>4. Intellectual Property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baseline="0" dirty="0" smtClean="0"/>
                        <a:t>Products Copyrights Protection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More Expensive</a:t>
                      </a:r>
                      <a:r>
                        <a:rPr lang="en-US" sz="1400" baseline="0" dirty="0" smtClean="0"/>
                        <a:t> Equipment Machines Copyrights Protection</a:t>
                      </a:r>
                      <a:endParaRPr lang="vi-VN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8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Rest of Policy Space behind the concluded trade commitments</a:t>
            </a:r>
            <a:endParaRPr lang="vi-V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69373"/>
          </a:xfrm>
        </p:spPr>
        <p:txBody>
          <a:bodyPr/>
          <a:lstStyle/>
          <a:p>
            <a:r>
              <a:rPr lang="en-US" sz="2400" dirty="0" smtClean="0"/>
              <a:t>Overview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vi-V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63279"/>
              </p:ext>
            </p:extLst>
          </p:nvPr>
        </p:nvGraphicFramePr>
        <p:xfrm>
          <a:off x="683568" y="1916832"/>
          <a:ext cx="6631632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4032"/>
                <a:gridCol w="1418456"/>
                <a:gridCol w="22391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Issues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WTO 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Concluded</a:t>
                      </a:r>
                      <a:r>
                        <a:rPr lang="en-US" baseline="0" dirty="0" smtClean="0"/>
                        <a:t> FTAs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1. Trade in Goods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en-US" baseline="0" dirty="0" smtClean="0"/>
                        <a:t> Tariffs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</a:t>
                      </a:r>
                      <a:r>
                        <a:rPr lang="en-US" baseline="0" dirty="0" smtClean="0"/>
                        <a:t>TBT, SPS Barriers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Relevant/Wide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Trade Remedies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Relevant/Wide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Non-agriculture</a:t>
                      </a:r>
                      <a:r>
                        <a:rPr lang="en-US" baseline="0" dirty="0" smtClean="0"/>
                        <a:t> Subsidies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en-US" baseline="0" dirty="0" smtClean="0"/>
                        <a:t> Customs Valuation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Import</a:t>
                      </a:r>
                      <a:r>
                        <a:rPr lang="en-US" baseline="0" dirty="0" smtClean="0"/>
                        <a:t> Licensing 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Non-Tariffs</a:t>
                      </a:r>
                      <a:r>
                        <a:rPr lang="en-US" baseline="0" dirty="0" smtClean="0"/>
                        <a:t> Barriers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</a:t>
                      </a:r>
                      <a:r>
                        <a:rPr lang="en-US" baseline="0" dirty="0" smtClean="0"/>
                        <a:t>/</a:t>
                      </a:r>
                      <a:r>
                        <a:rPr lang="en-US" dirty="0" smtClean="0"/>
                        <a:t>Narrow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 Trade in Services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Relevant/Wide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</a:t>
                      </a:r>
                      <a:r>
                        <a:rPr lang="en-US" baseline="0" dirty="0" smtClean="0"/>
                        <a:t> Investment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Relevant/Wide</a:t>
                      </a:r>
                      <a:endParaRPr lang="vi-VN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4.</a:t>
                      </a:r>
                      <a:r>
                        <a:rPr lang="en-US" baseline="0" dirty="0" smtClean="0"/>
                        <a:t> Intellectual Property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Wide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 Relevant</a:t>
                      </a:r>
                      <a:endParaRPr lang="vi-VN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03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0772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Remaining of Policy Space beyond concluded trade commitments</a:t>
            </a:r>
            <a:endParaRPr lang="vi-V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600200"/>
            <a:ext cx="83058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/>
              <a:t>Policy Space on Tariffs</a:t>
            </a:r>
          </a:p>
          <a:p>
            <a:pPr marL="571500" indent="-571500">
              <a:buAutoNum type="romanLcParenBoth"/>
            </a:pPr>
            <a:r>
              <a:rPr lang="en-US" b="1" i="1" u="sng" dirty="0" smtClean="0"/>
              <a:t>Purpose</a:t>
            </a:r>
            <a:r>
              <a:rPr lang="en-US" dirty="0" smtClean="0"/>
              <a:t>: Protecting domestic industry through tariffs barrier</a:t>
            </a:r>
          </a:p>
          <a:p>
            <a:pPr marL="571500" indent="-571500">
              <a:buAutoNum type="romanLcParenBoth"/>
            </a:pPr>
            <a:r>
              <a:rPr lang="en-US" b="1" i="1" u="sng" dirty="0" smtClean="0"/>
              <a:t>Current situation</a:t>
            </a:r>
            <a:r>
              <a:rPr lang="en-US" dirty="0" smtClean="0"/>
              <a:t>: quite narrowed</a:t>
            </a:r>
          </a:p>
          <a:p>
            <a:pPr>
              <a:buFontTx/>
              <a:buChar char="-"/>
            </a:pPr>
            <a:r>
              <a:rPr lang="en-US" dirty="0" smtClean="0"/>
              <a:t>Before: Unbound</a:t>
            </a:r>
          </a:p>
          <a:p>
            <a:pPr marL="0" indent="0">
              <a:buNone/>
            </a:pPr>
            <a:r>
              <a:rPr lang="en-US" i="1" dirty="0" smtClean="0"/>
              <a:t>Depending on demand and context, Vietnam could decide unilaterally to:</a:t>
            </a:r>
          </a:p>
          <a:p>
            <a:pPr marL="0" indent="0">
              <a:buNone/>
            </a:pPr>
            <a:r>
              <a:rPr lang="en-US" i="1" dirty="0" smtClean="0"/>
              <a:t>+ Increase/ Reduce Tariffs</a:t>
            </a:r>
          </a:p>
          <a:p>
            <a:pPr marL="0" indent="0">
              <a:buNone/>
            </a:pPr>
            <a:r>
              <a:rPr lang="en-US" i="1" dirty="0" smtClean="0"/>
              <a:t>+ Increasing/ Reduction Rates</a:t>
            </a:r>
          </a:p>
          <a:p>
            <a:pPr marL="0" indent="0">
              <a:buNone/>
            </a:pPr>
            <a:r>
              <a:rPr lang="en-US" i="1" dirty="0" smtClean="0"/>
              <a:t>+ </a:t>
            </a:r>
            <a:r>
              <a:rPr lang="en-US" i="1" dirty="0"/>
              <a:t>Implementing Time</a:t>
            </a:r>
          </a:p>
          <a:p>
            <a:pPr>
              <a:buFontTx/>
              <a:buChar char="-"/>
            </a:pPr>
            <a:r>
              <a:rPr lang="en-US" dirty="0" smtClean="0"/>
              <a:t>After Trade Commitments: Significant Limited</a:t>
            </a:r>
          </a:p>
          <a:p>
            <a:pPr marL="0" indent="0">
              <a:buNone/>
            </a:pPr>
            <a:r>
              <a:rPr lang="en-US" i="1" dirty="0" smtClean="0"/>
              <a:t>Vietnam has the hand bound in determining tariffs issues:</a:t>
            </a:r>
          </a:p>
          <a:p>
            <a:pPr marL="0" indent="0">
              <a:buNone/>
            </a:pPr>
            <a:r>
              <a:rPr lang="en-US" i="1" dirty="0" smtClean="0"/>
              <a:t>+ Tariffs Reduction Schedules: Forced to cut, reduction/elimination tariffs no later than committed schedules (earlier is welcomed)</a:t>
            </a:r>
          </a:p>
          <a:p>
            <a:pPr marL="0" indent="0">
              <a:buNone/>
            </a:pPr>
            <a:r>
              <a:rPr lang="en-US" i="1" dirty="0" smtClean="0"/>
              <a:t>+ The principle of “Standstill”: Just reduction, not increasing</a:t>
            </a:r>
          </a:p>
          <a:p>
            <a:pPr marL="0" indent="0">
              <a:buNone/>
            </a:pPr>
            <a:r>
              <a:rPr lang="en-US" b="1" i="1" u="sng" dirty="0" smtClean="0"/>
              <a:t>(iii)  Cases</a:t>
            </a:r>
            <a:r>
              <a:rPr lang="en-US" b="1" i="1" dirty="0" smtClean="0"/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Steel industry case</a:t>
            </a:r>
          </a:p>
          <a:p>
            <a:pPr>
              <a:buFontTx/>
              <a:buChar char="-"/>
            </a:pPr>
            <a:r>
              <a:rPr lang="en-US" dirty="0" smtClean="0"/>
              <a:t>Sugar industry case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396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vi-VN" sz="2800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0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4038600" cy="1143000"/>
          </a:xfrm>
        </p:spPr>
        <p:txBody>
          <a:bodyPr>
            <a:noAutofit/>
          </a:bodyPr>
          <a:lstStyle/>
          <a:p>
            <a:endParaRPr lang="vi-V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dirty="0">
                <a:solidFill>
                  <a:prstClr val="black"/>
                </a:solidFill>
                <a:ea typeface="+mj-ea"/>
                <a:cs typeface="+mj-cs"/>
              </a:rPr>
              <a:t>The Rest of Policy Space behind concluded trade commitments</a:t>
            </a:r>
            <a:endParaRPr lang="vi-VN" sz="2800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sz="half" idx="2"/>
          </p:nvPr>
        </p:nvSpPr>
        <p:spPr>
          <a:xfrm>
            <a:off x="381000" y="1600200"/>
            <a:ext cx="8305800" cy="4525963"/>
          </a:xfrm>
        </p:spPr>
        <p:txBody>
          <a:bodyPr>
            <a:noAutofit/>
          </a:bodyPr>
          <a:lstStyle/>
          <a:p>
            <a:r>
              <a:rPr lang="en-US" sz="1400" b="1" dirty="0" smtClean="0"/>
              <a:t>Policy Space on Non-tariffs Measures</a:t>
            </a:r>
          </a:p>
          <a:p>
            <a:pPr marL="571500" indent="-571500">
              <a:buAutoNum type="romanLcParenBoth"/>
            </a:pPr>
            <a:r>
              <a:rPr lang="en-US" sz="1400" b="1" i="1" u="sng" dirty="0" smtClean="0"/>
              <a:t>Purpose</a:t>
            </a:r>
            <a:r>
              <a:rPr lang="en-US" sz="1400" dirty="0" smtClean="0"/>
              <a:t>: Protecting domestic industry through non-tariffs barriers (import licensing, import quota…)</a:t>
            </a:r>
          </a:p>
          <a:p>
            <a:pPr marL="571500" indent="-571500">
              <a:buAutoNum type="romanLcParenBoth"/>
            </a:pPr>
            <a:r>
              <a:rPr lang="en-US" sz="1400" b="1" i="1" u="sng" dirty="0"/>
              <a:t>Current situation</a:t>
            </a:r>
            <a:r>
              <a:rPr lang="en-US" sz="1400" b="1" i="1" u="sng" dirty="0" smtClean="0"/>
              <a:t> </a:t>
            </a:r>
            <a:r>
              <a:rPr lang="en-US" sz="1400" dirty="0" smtClean="0"/>
              <a:t>: quite narrowed (almost prohibited)</a:t>
            </a:r>
          </a:p>
          <a:p>
            <a:pPr>
              <a:buFontTx/>
              <a:buChar char="-"/>
            </a:pPr>
            <a:r>
              <a:rPr lang="en-US" sz="1400" dirty="0" smtClean="0"/>
              <a:t>Before: </a:t>
            </a:r>
            <a:r>
              <a:rPr lang="en-US" sz="1400" dirty="0"/>
              <a:t>Unbound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i="1" dirty="0"/>
              <a:t>Depending on demand and context, Vietnam could decide </a:t>
            </a:r>
            <a:r>
              <a:rPr lang="en-US" sz="1400" i="1" dirty="0" smtClean="0"/>
              <a:t>unilaterally:</a:t>
            </a:r>
            <a:endParaRPr lang="en-US" sz="1400" i="1" dirty="0"/>
          </a:p>
          <a:p>
            <a:pPr marL="0" indent="0">
              <a:buNone/>
            </a:pPr>
            <a:r>
              <a:rPr lang="en-US" sz="1400" i="1" dirty="0" smtClean="0"/>
              <a:t>+ Whether to impose non-tariffs measures such as provisional import/export bans, import/export licensing, import quota…</a:t>
            </a:r>
          </a:p>
          <a:p>
            <a:pPr marL="0" indent="0">
              <a:buNone/>
            </a:pPr>
            <a:r>
              <a:rPr lang="en-US" sz="1400" i="1" dirty="0"/>
              <a:t>+ Implementing Methods</a:t>
            </a:r>
          </a:p>
          <a:p>
            <a:pPr marL="0" indent="0">
              <a:buNone/>
            </a:pPr>
            <a:r>
              <a:rPr lang="en-US" sz="1400" i="1" dirty="0"/>
              <a:t>+ Implementing Time</a:t>
            </a:r>
          </a:p>
          <a:p>
            <a:pPr>
              <a:buFontTx/>
              <a:buChar char="-"/>
            </a:pPr>
            <a:r>
              <a:rPr lang="en-US" sz="1400" dirty="0" smtClean="0"/>
              <a:t>After trade commitments: Non – Existence </a:t>
            </a:r>
          </a:p>
          <a:p>
            <a:pPr marL="0" indent="0">
              <a:buNone/>
            </a:pPr>
            <a:r>
              <a:rPr lang="en-US" sz="1400" i="1" dirty="0" smtClean="0"/>
              <a:t>Vietnam can only impose non-tariffs measures following </a:t>
            </a:r>
            <a:r>
              <a:rPr lang="en-US" sz="1400" i="1" dirty="0" err="1" smtClean="0"/>
              <a:t>stricted</a:t>
            </a:r>
            <a:r>
              <a:rPr lang="en-US" sz="1400" i="1" dirty="0" smtClean="0"/>
              <a:t> requirements concerning: </a:t>
            </a:r>
          </a:p>
          <a:p>
            <a:pPr marL="0" indent="0">
              <a:buNone/>
            </a:pPr>
            <a:r>
              <a:rPr lang="en-US" sz="1400" i="1" dirty="0" smtClean="0"/>
              <a:t>+ Applied Measures</a:t>
            </a:r>
          </a:p>
          <a:p>
            <a:pPr marL="0" indent="0">
              <a:buNone/>
            </a:pPr>
            <a:r>
              <a:rPr lang="en-US" sz="1400" i="1" dirty="0" smtClean="0"/>
              <a:t>+ Type of products subject to NTB</a:t>
            </a:r>
          </a:p>
          <a:p>
            <a:pPr marL="0" indent="0">
              <a:buNone/>
            </a:pPr>
            <a:r>
              <a:rPr lang="en-US" sz="1400" i="1" dirty="0" smtClean="0"/>
              <a:t>+ Implementing Methods (time, rate, procedure…)</a:t>
            </a:r>
          </a:p>
          <a:p>
            <a:pPr marL="0" indent="0">
              <a:buNone/>
            </a:pPr>
            <a:r>
              <a:rPr lang="en-US" sz="1400" b="1" i="1" u="sng" dirty="0" smtClean="0"/>
              <a:t>(iii) Cases</a:t>
            </a:r>
            <a:r>
              <a:rPr lang="en-US" sz="1400" b="1" i="1" dirty="0" smtClean="0"/>
              <a:t>:</a:t>
            </a:r>
          </a:p>
          <a:p>
            <a:pPr>
              <a:buFontTx/>
              <a:buChar char="-"/>
            </a:pPr>
            <a:r>
              <a:rPr lang="en-US" sz="1400" dirty="0" smtClean="0"/>
              <a:t>Rubber Industry Case</a:t>
            </a:r>
          </a:p>
          <a:p>
            <a:pPr>
              <a:buFontTx/>
              <a:buChar char="-"/>
            </a:pPr>
            <a:r>
              <a:rPr lang="en-US" sz="1400" dirty="0" smtClean="0"/>
              <a:t>Wood Products Industry Case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38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>
            <a:noAutofit/>
          </a:bodyPr>
          <a:lstStyle/>
          <a:p>
            <a:endParaRPr lang="vi-V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vi-V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/>
              <a:t>Policy Space on TBT, SPS Measures</a:t>
            </a:r>
          </a:p>
          <a:p>
            <a:pPr marL="571500" indent="-571500">
              <a:buAutoNum type="romanLcParenBoth"/>
            </a:pPr>
            <a:r>
              <a:rPr lang="en-US" b="1" i="1" u="sng" dirty="0" smtClean="0"/>
              <a:t>Purpose</a:t>
            </a:r>
            <a:r>
              <a:rPr lang="en-US" dirty="0" smtClean="0"/>
              <a:t>: Protecting domestic industry through TBT and SPS barriers </a:t>
            </a:r>
          </a:p>
          <a:p>
            <a:pPr marL="571500" indent="-571500">
              <a:buAutoNum type="romanLcParenBoth"/>
            </a:pPr>
            <a:r>
              <a:rPr lang="en-US" b="1" i="1" u="sng" dirty="0"/>
              <a:t>Current </a:t>
            </a:r>
            <a:r>
              <a:rPr lang="en-US" b="1" i="1" u="sng" dirty="0" smtClean="0"/>
              <a:t>situation</a:t>
            </a:r>
            <a:r>
              <a:rPr lang="en-US" dirty="0" smtClean="0"/>
              <a:t>: quite wide</a:t>
            </a:r>
          </a:p>
          <a:p>
            <a:pPr>
              <a:buFontTx/>
              <a:buChar char="-"/>
            </a:pPr>
            <a:r>
              <a:rPr lang="en-US" dirty="0" smtClean="0"/>
              <a:t>Before: </a:t>
            </a:r>
            <a:r>
              <a:rPr lang="en-US" dirty="0"/>
              <a:t>Unbound</a:t>
            </a:r>
            <a:endParaRPr lang="en-US" dirty="0" smtClean="0"/>
          </a:p>
          <a:p>
            <a:pPr marL="0" indent="0">
              <a:buNone/>
            </a:pPr>
            <a:r>
              <a:rPr lang="en-US" i="1" dirty="0"/>
              <a:t>Depending on demand and context, Vietnam could decide unilaterally to:</a:t>
            </a:r>
          </a:p>
          <a:p>
            <a:pPr marL="0" indent="0">
              <a:buNone/>
            </a:pPr>
            <a:r>
              <a:rPr lang="en-US" i="1" dirty="0" smtClean="0"/>
              <a:t>+ Whether to impose  TBT, SPS measures or not; Which measures to apply;</a:t>
            </a:r>
          </a:p>
          <a:p>
            <a:pPr marL="0" indent="0">
              <a:buNone/>
            </a:pPr>
            <a:r>
              <a:rPr lang="en-US" i="1" dirty="0" smtClean="0"/>
              <a:t>+ Implementing Methods</a:t>
            </a:r>
          </a:p>
          <a:p>
            <a:pPr marL="0" indent="0">
              <a:buNone/>
            </a:pPr>
            <a:r>
              <a:rPr lang="en-US" i="1" dirty="0" smtClean="0"/>
              <a:t>+ </a:t>
            </a:r>
            <a:r>
              <a:rPr lang="en-US" i="1" dirty="0"/>
              <a:t>Implementing </a:t>
            </a:r>
            <a:r>
              <a:rPr lang="en-US" i="1" dirty="0" smtClean="0"/>
              <a:t>Time</a:t>
            </a:r>
          </a:p>
          <a:p>
            <a:pPr>
              <a:buFontTx/>
              <a:buChar char="-"/>
            </a:pPr>
            <a:r>
              <a:rPr lang="en-US" dirty="0"/>
              <a:t>After trade </a:t>
            </a:r>
            <a:r>
              <a:rPr lang="en-US" dirty="0" smtClean="0"/>
              <a:t>commitments: Only limited on implements methods</a:t>
            </a:r>
          </a:p>
          <a:p>
            <a:pPr marL="0" indent="0">
              <a:buNone/>
            </a:pPr>
            <a:r>
              <a:rPr lang="en-US" i="1" dirty="0" smtClean="0"/>
              <a:t>Vietnam can impose TBT, SPS measures as long as:</a:t>
            </a:r>
          </a:p>
          <a:p>
            <a:pPr marL="0" indent="0">
              <a:buNone/>
            </a:pPr>
            <a:r>
              <a:rPr lang="en-US" i="1" dirty="0" smtClean="0"/>
              <a:t>+ having prior consultation</a:t>
            </a:r>
          </a:p>
          <a:p>
            <a:pPr marL="0" indent="0">
              <a:buNone/>
            </a:pPr>
            <a:r>
              <a:rPr lang="en-US" i="1" dirty="0" smtClean="0"/>
              <a:t>+ being in accordance with WTO principles (e.g. scientific justification, not more trade restrictive than necessary …)</a:t>
            </a:r>
          </a:p>
          <a:p>
            <a:pPr marL="0" indent="0">
              <a:buNone/>
            </a:pPr>
            <a:r>
              <a:rPr lang="en-US" b="1" i="1" u="sng" dirty="0" smtClean="0"/>
              <a:t>(iii) Case</a:t>
            </a:r>
            <a:r>
              <a:rPr lang="en-US" b="1" i="1" dirty="0" smtClean="0"/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Food Processing Industry Case</a:t>
            </a:r>
          </a:p>
          <a:p>
            <a:pPr>
              <a:buFontTx/>
              <a:buChar char="-"/>
            </a:pPr>
            <a:r>
              <a:rPr lang="en-US" dirty="0" smtClean="0"/>
              <a:t>Agriculture Products Industry Case</a:t>
            </a:r>
            <a:endParaRPr lang="vi-VN" dirty="0" smtClean="0"/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dirty="0">
                <a:solidFill>
                  <a:prstClr val="black"/>
                </a:solidFill>
                <a:ea typeface="+mj-ea"/>
                <a:cs typeface="+mj-cs"/>
              </a:rPr>
              <a:t>The Rest of Policy Space behind concluded trade commitments</a:t>
            </a:r>
            <a:endParaRPr lang="vi-VN" sz="2800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2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The Rest of Policy Space behind concluded trade commitments</a:t>
            </a:r>
            <a:endParaRPr lang="vi-VN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/>
              <a:t>Policy Space on Trade Remedies</a:t>
            </a:r>
          </a:p>
          <a:p>
            <a:pPr marL="571500" indent="-571500">
              <a:buAutoNum type="romanLcParenBoth"/>
            </a:pPr>
            <a:r>
              <a:rPr lang="en-US" b="1" i="1" u="sng" dirty="0" smtClean="0"/>
              <a:t>Purpose</a:t>
            </a:r>
            <a:r>
              <a:rPr lang="en-US" dirty="0" smtClean="0"/>
              <a:t>: Protect domestic industries through antidumping, anti-subsidy and safeguard measures</a:t>
            </a:r>
          </a:p>
          <a:p>
            <a:pPr marL="571500" indent="-571500">
              <a:buAutoNum type="romanLcParenBoth"/>
            </a:pPr>
            <a:r>
              <a:rPr lang="en-US" b="1" i="1" u="sng" dirty="0"/>
              <a:t>Current </a:t>
            </a:r>
            <a:r>
              <a:rPr lang="en-US" b="1" i="1" u="sng" dirty="0" smtClean="0"/>
              <a:t>situation</a:t>
            </a:r>
            <a:r>
              <a:rPr lang="en-US" dirty="0" smtClean="0"/>
              <a:t>: Wide</a:t>
            </a:r>
          </a:p>
          <a:p>
            <a:pPr>
              <a:buFontTx/>
              <a:buChar char="-"/>
            </a:pPr>
            <a:r>
              <a:rPr lang="en-US" dirty="0" smtClean="0"/>
              <a:t>Before: Unlimited</a:t>
            </a:r>
          </a:p>
          <a:p>
            <a:pPr marL="0" indent="0">
              <a:buNone/>
            </a:pPr>
            <a:r>
              <a:rPr lang="en-US" i="1" dirty="0" smtClean="0"/>
              <a:t>However, Vietnam didn’t have relevant regulations on trade remedies.</a:t>
            </a:r>
          </a:p>
          <a:p>
            <a:pPr>
              <a:buFontTx/>
              <a:buChar char="-"/>
            </a:pPr>
            <a:r>
              <a:rPr lang="en-US" dirty="0"/>
              <a:t>After trade commitments : </a:t>
            </a:r>
            <a:r>
              <a:rPr lang="en-US" dirty="0" smtClean="0"/>
              <a:t>rather wide except for bound principals as to implementing methods</a:t>
            </a:r>
          </a:p>
          <a:p>
            <a:pPr marL="0" indent="0">
              <a:buNone/>
            </a:pPr>
            <a:r>
              <a:rPr lang="en-US" i="1" dirty="0" smtClean="0"/>
              <a:t>Vietnam can initiate investigations and impose trade remedies measures as long as WTO principles are respected as to:</a:t>
            </a:r>
          </a:p>
          <a:p>
            <a:pPr marL="0" indent="0">
              <a:buNone/>
            </a:pPr>
            <a:r>
              <a:rPr lang="en-US" i="1" dirty="0" smtClean="0"/>
              <a:t>+ Investigation Procedures</a:t>
            </a:r>
          </a:p>
          <a:p>
            <a:pPr marL="0" indent="0">
              <a:buNone/>
            </a:pPr>
            <a:r>
              <a:rPr lang="en-US" i="1" dirty="0" smtClean="0"/>
              <a:t>+ The conditions to impose these measures</a:t>
            </a:r>
          </a:p>
          <a:p>
            <a:pPr marL="0" indent="0">
              <a:buNone/>
            </a:pPr>
            <a:r>
              <a:rPr lang="en-US" i="1" dirty="0" smtClean="0"/>
              <a:t>+ Implementing Methods</a:t>
            </a:r>
          </a:p>
          <a:p>
            <a:pPr marL="0" indent="0">
              <a:buNone/>
            </a:pPr>
            <a:r>
              <a:rPr lang="en-US" b="1" i="1" u="sng" dirty="0" smtClean="0"/>
              <a:t>(iii) Case</a:t>
            </a:r>
            <a:r>
              <a:rPr lang="en-US" b="1" i="1" dirty="0" smtClean="0"/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Poultry industry case</a:t>
            </a:r>
          </a:p>
          <a:p>
            <a:pPr>
              <a:buFontTx/>
              <a:buChar char="-"/>
            </a:pPr>
            <a:r>
              <a:rPr lang="en-US" dirty="0" smtClean="0"/>
              <a:t>Steel industry case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6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prstClr val="black"/>
                </a:solidFill>
              </a:rPr>
              <a:t>The Rest of Policy Space behind concluded trade commitments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47500" lnSpcReduction="20000"/>
          </a:bodyPr>
          <a:lstStyle/>
          <a:p>
            <a:r>
              <a:rPr lang="en-US" sz="3300" b="1" dirty="0" smtClean="0"/>
              <a:t>Policy Space on industrial products subsidies</a:t>
            </a:r>
          </a:p>
          <a:p>
            <a:pPr marL="571500" indent="-571500">
              <a:buAutoNum type="romanLcParenBoth"/>
            </a:pPr>
            <a:r>
              <a:rPr lang="en-US" sz="3300" b="1" i="1" u="sng" dirty="0" smtClean="0"/>
              <a:t>Purpose</a:t>
            </a:r>
            <a:r>
              <a:rPr lang="en-US" sz="3300" dirty="0" smtClean="0"/>
              <a:t>: Financial support for industrial products </a:t>
            </a:r>
          </a:p>
          <a:p>
            <a:pPr marL="571500" indent="-571500">
              <a:buAutoNum type="romanLcParenBoth"/>
            </a:pPr>
            <a:r>
              <a:rPr lang="en-US" sz="3300" b="1" i="1" u="sng" dirty="0"/>
              <a:t>Current </a:t>
            </a:r>
            <a:r>
              <a:rPr lang="en-US" sz="3300" b="1" i="1" u="sng" dirty="0" smtClean="0"/>
              <a:t>situation</a:t>
            </a:r>
            <a:r>
              <a:rPr lang="en-US" sz="3300" dirty="0" smtClean="0"/>
              <a:t>: Significant Limited</a:t>
            </a:r>
          </a:p>
          <a:p>
            <a:pPr>
              <a:buFontTx/>
              <a:buChar char="-"/>
            </a:pPr>
            <a:r>
              <a:rPr lang="en-US" sz="3300" dirty="0" smtClean="0"/>
              <a:t>Before: Unlimited</a:t>
            </a:r>
          </a:p>
          <a:p>
            <a:pPr marL="0" indent="0">
              <a:buNone/>
            </a:pPr>
            <a:r>
              <a:rPr lang="en-US" sz="3300" i="1" dirty="0"/>
              <a:t>Depending on demand and context, Vietnam could decide unilaterally to:</a:t>
            </a:r>
          </a:p>
          <a:p>
            <a:pPr marL="0" indent="0">
              <a:buNone/>
            </a:pPr>
            <a:r>
              <a:rPr lang="en-US" sz="3300" i="1" dirty="0" smtClean="0"/>
              <a:t>+ whether  to provide subsidies (a bonus for exports, interest rate subsidy, technical subsidy, …)</a:t>
            </a:r>
          </a:p>
          <a:p>
            <a:pPr marL="0" indent="0">
              <a:buNone/>
            </a:pPr>
            <a:r>
              <a:rPr lang="en-US" sz="3300" i="1" dirty="0" smtClean="0"/>
              <a:t>+Implements Methods</a:t>
            </a:r>
          </a:p>
          <a:p>
            <a:pPr marL="0" indent="0">
              <a:buNone/>
            </a:pPr>
            <a:r>
              <a:rPr lang="en-US" sz="3300" i="1" dirty="0" smtClean="0"/>
              <a:t>+ The scope of objects</a:t>
            </a:r>
          </a:p>
          <a:p>
            <a:pPr marL="0" indent="0">
              <a:buNone/>
            </a:pPr>
            <a:r>
              <a:rPr lang="en-US" sz="3300" i="1" dirty="0" smtClean="0"/>
              <a:t>+Time for enforcement</a:t>
            </a:r>
          </a:p>
          <a:p>
            <a:pPr>
              <a:buFontTx/>
              <a:buChar char="-"/>
            </a:pPr>
            <a:r>
              <a:rPr lang="en-US" sz="3300" dirty="0"/>
              <a:t>After trade </a:t>
            </a:r>
            <a:r>
              <a:rPr lang="en-US" sz="3300" dirty="0" smtClean="0"/>
              <a:t>commitments: Significant Limited</a:t>
            </a:r>
          </a:p>
          <a:p>
            <a:pPr marL="0" indent="0">
              <a:buNone/>
            </a:pPr>
            <a:r>
              <a:rPr lang="en-US" sz="3300" i="1" dirty="0" smtClean="0"/>
              <a:t>+ Prohibit all export subsidies and import substitution subsidies</a:t>
            </a:r>
          </a:p>
          <a:p>
            <a:pPr marL="0" indent="0">
              <a:buNone/>
            </a:pPr>
            <a:r>
              <a:rPr lang="en-US" sz="3300" i="1" dirty="0" smtClean="0"/>
              <a:t>+ Yellow light subsidies: enable to implementation, but </a:t>
            </a:r>
            <a:r>
              <a:rPr lang="en-US" sz="3300" i="1" dirty="0" err="1" smtClean="0"/>
              <a:t>countervailable</a:t>
            </a:r>
            <a:r>
              <a:rPr lang="en-US" sz="3300" i="1" dirty="0" smtClean="0"/>
              <a:t> subsidies</a:t>
            </a:r>
          </a:p>
          <a:p>
            <a:pPr marL="0" indent="0">
              <a:buNone/>
            </a:pPr>
            <a:r>
              <a:rPr lang="en-US" sz="3300" i="1" dirty="0" smtClean="0"/>
              <a:t>+ Green light subsidies: non – actionable implementation</a:t>
            </a:r>
          </a:p>
          <a:p>
            <a:pPr marL="0" indent="0">
              <a:buNone/>
            </a:pPr>
            <a:r>
              <a:rPr lang="en-US" sz="3300" b="1" i="1" u="sng" dirty="0" smtClean="0"/>
              <a:t>(iii) Cases</a:t>
            </a:r>
            <a:r>
              <a:rPr lang="en-US" sz="3300" b="1" i="1" dirty="0" smtClean="0"/>
              <a:t>:</a:t>
            </a:r>
          </a:p>
          <a:p>
            <a:pPr>
              <a:buFontTx/>
              <a:buChar char="-"/>
            </a:pPr>
            <a:r>
              <a:rPr lang="en-US" sz="3300" dirty="0" smtClean="0"/>
              <a:t>Agriculture Machines Industry Case</a:t>
            </a:r>
          </a:p>
          <a:p>
            <a:pPr>
              <a:buFontTx/>
              <a:buChar char="-"/>
            </a:pPr>
            <a:r>
              <a:rPr lang="en-US" sz="3300" dirty="0" smtClean="0"/>
              <a:t>Textile and Apparel Industry Case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6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prstClr val="black"/>
                </a:solidFill>
              </a:rPr>
              <a:t>The Rest of Policy Space behind concluded trade commitments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vi-VN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47500" lnSpcReduction="20000"/>
          </a:bodyPr>
          <a:lstStyle/>
          <a:p>
            <a:r>
              <a:rPr lang="en-US" sz="3300" b="1" dirty="0" smtClean="0"/>
              <a:t>Policy Space on Investment</a:t>
            </a:r>
          </a:p>
          <a:p>
            <a:pPr marL="571500" indent="-571500">
              <a:buAutoNum type="romanLcParenBoth"/>
            </a:pPr>
            <a:r>
              <a:rPr lang="en-US" sz="3300" b="1" i="1" u="sng" dirty="0" smtClean="0"/>
              <a:t>Purpose</a:t>
            </a:r>
            <a:r>
              <a:rPr lang="en-US" sz="3300" dirty="0" smtClean="0"/>
              <a:t>: To apply criminated investment measures with nation treatments to domestic industry</a:t>
            </a:r>
          </a:p>
          <a:p>
            <a:pPr marL="571500" indent="-571500">
              <a:buAutoNum type="romanLcParenBoth"/>
            </a:pPr>
            <a:r>
              <a:rPr lang="en-US" sz="3300" b="1" i="1" u="sng" dirty="0"/>
              <a:t>Current </a:t>
            </a:r>
            <a:r>
              <a:rPr lang="en-US" sz="3300" b="1" i="1" u="sng" dirty="0" smtClean="0"/>
              <a:t>situation:</a:t>
            </a:r>
            <a:r>
              <a:rPr lang="en-US" sz="3300" dirty="0" smtClean="0"/>
              <a:t> Limited, but not significant</a:t>
            </a:r>
          </a:p>
          <a:p>
            <a:pPr>
              <a:buFontTx/>
              <a:buChar char="-"/>
            </a:pPr>
            <a:r>
              <a:rPr lang="en-US" sz="3300" dirty="0" smtClean="0"/>
              <a:t>Before: Unlimited</a:t>
            </a:r>
          </a:p>
          <a:p>
            <a:pPr marL="0" indent="0">
              <a:buNone/>
            </a:pPr>
            <a:r>
              <a:rPr lang="en-US" sz="3300" i="1" dirty="0" smtClean="0"/>
              <a:t>Vietnam can apply by case and demand:</a:t>
            </a:r>
          </a:p>
          <a:p>
            <a:pPr marL="0" indent="0">
              <a:buNone/>
            </a:pPr>
            <a:r>
              <a:rPr lang="en-US" sz="3300" i="1" dirty="0" smtClean="0"/>
              <a:t>+ Apply mandatory or enforcement measures to foreign investors (requirements on minimum export rate, individual conditions on managements and senior human resources …)</a:t>
            </a:r>
          </a:p>
          <a:p>
            <a:pPr marL="0" indent="0">
              <a:buNone/>
            </a:pPr>
            <a:r>
              <a:rPr lang="en-US" sz="3300" i="1" dirty="0" smtClean="0"/>
              <a:t>+Implements Methods</a:t>
            </a:r>
          </a:p>
          <a:p>
            <a:pPr marL="0" indent="0">
              <a:buNone/>
            </a:pPr>
            <a:r>
              <a:rPr lang="en-US" sz="3300" i="1" dirty="0" smtClean="0"/>
              <a:t>+ The scope of objects</a:t>
            </a:r>
          </a:p>
          <a:p>
            <a:pPr marL="0" indent="0">
              <a:buNone/>
            </a:pPr>
            <a:r>
              <a:rPr lang="en-US" sz="3300" i="1" dirty="0" smtClean="0"/>
              <a:t>+Time for enforcement</a:t>
            </a:r>
          </a:p>
          <a:p>
            <a:pPr>
              <a:buFontTx/>
              <a:buChar char="-"/>
            </a:pPr>
            <a:r>
              <a:rPr lang="en-US" sz="3300" dirty="0"/>
              <a:t>After trade </a:t>
            </a:r>
            <a:r>
              <a:rPr lang="en-US" sz="3300" dirty="0" smtClean="0"/>
              <a:t>commitments: Limited but not significant</a:t>
            </a:r>
          </a:p>
          <a:p>
            <a:pPr marL="0" indent="0">
              <a:buNone/>
            </a:pPr>
            <a:r>
              <a:rPr lang="en-US" sz="3300" i="1" dirty="0" smtClean="0"/>
              <a:t>+ No much of the investment measures related to trade under TRIMS</a:t>
            </a:r>
          </a:p>
          <a:p>
            <a:pPr marL="0" indent="0">
              <a:buNone/>
            </a:pPr>
            <a:r>
              <a:rPr lang="en-US" sz="3300" i="1" dirty="0" smtClean="0"/>
              <a:t>+ Some commitments on administration in services &gt;&gt; general apply to all FDI</a:t>
            </a:r>
          </a:p>
          <a:p>
            <a:pPr marL="0" indent="0">
              <a:buNone/>
            </a:pPr>
            <a:r>
              <a:rPr lang="en-US" sz="3300" b="1" i="1" u="sng" dirty="0" smtClean="0"/>
              <a:t>(iii) Cases</a:t>
            </a:r>
            <a:r>
              <a:rPr lang="en-US" sz="3300" b="1" i="1" dirty="0" smtClean="0"/>
              <a:t>:</a:t>
            </a:r>
          </a:p>
          <a:p>
            <a:pPr>
              <a:buFontTx/>
              <a:buChar char="-"/>
            </a:pPr>
            <a:r>
              <a:rPr lang="en-US" sz="3300" dirty="0" smtClean="0"/>
              <a:t>Investment Incentive/</a:t>
            </a:r>
            <a:r>
              <a:rPr lang="en-US" sz="3300" dirty="0" err="1" smtClean="0"/>
              <a:t>dicrimination</a:t>
            </a:r>
            <a:endParaRPr lang="en-US" sz="3300" dirty="0" smtClean="0"/>
          </a:p>
          <a:p>
            <a:endParaRPr lang="vi-VN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4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prstClr val="black"/>
                </a:solidFill>
              </a:rPr>
              <a:t>The Rest of Policy Space behind concluded trade commitments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vi-VN" dirty="0"/>
          </a:p>
          <a:p>
            <a:endParaRPr lang="vi-VN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838200" y="1600200"/>
            <a:ext cx="7848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/>
              <a:t>Policy space on intellectual property</a:t>
            </a:r>
          </a:p>
          <a:p>
            <a:pPr marL="571500" indent="-571500">
              <a:buAutoNum type="romanLcParenBoth"/>
            </a:pPr>
            <a:r>
              <a:rPr lang="en-US" b="1" i="1" u="sng" dirty="0" smtClean="0"/>
              <a:t>Purpose</a:t>
            </a:r>
            <a:r>
              <a:rPr lang="en-US" dirty="0" smtClean="0"/>
              <a:t>: Using the exceptions to protect rights of  IP products user (public interests)</a:t>
            </a:r>
          </a:p>
          <a:p>
            <a:pPr marL="571500" indent="-571500">
              <a:buAutoNum type="romanLcParenBoth"/>
            </a:pPr>
            <a:r>
              <a:rPr lang="en-US" b="1" i="1" u="sng" dirty="0"/>
              <a:t>Current </a:t>
            </a:r>
            <a:r>
              <a:rPr lang="en-US" b="1" i="1" u="sng" dirty="0" smtClean="0"/>
              <a:t>situation</a:t>
            </a:r>
            <a:r>
              <a:rPr lang="en-US" dirty="0" smtClean="0"/>
              <a:t>: Limited</a:t>
            </a:r>
          </a:p>
          <a:p>
            <a:pPr>
              <a:buFontTx/>
              <a:buChar char="-"/>
            </a:pPr>
            <a:r>
              <a:rPr lang="en-US" dirty="0" smtClean="0"/>
              <a:t>Before: Unlimited</a:t>
            </a:r>
          </a:p>
          <a:p>
            <a:pPr>
              <a:buFontTx/>
              <a:buChar char="-"/>
            </a:pPr>
            <a:r>
              <a:rPr lang="en-US" dirty="0"/>
              <a:t>After trade </a:t>
            </a:r>
            <a:r>
              <a:rPr lang="en-US" dirty="0" smtClean="0"/>
              <a:t>commitments: Limited but still have space</a:t>
            </a:r>
          </a:p>
          <a:p>
            <a:pPr marL="0" indent="0">
              <a:buNone/>
            </a:pPr>
            <a:r>
              <a:rPr lang="en-US" i="1" dirty="0" smtClean="0"/>
              <a:t>+ Regulations to protect public interest (on subjects, on periods/conditions…)</a:t>
            </a:r>
          </a:p>
          <a:p>
            <a:pPr marL="0" indent="0">
              <a:buNone/>
            </a:pPr>
            <a:r>
              <a:rPr lang="en-US" i="1" dirty="0" smtClean="0"/>
              <a:t>+ Exceptions</a:t>
            </a:r>
          </a:p>
          <a:p>
            <a:pPr marL="0" indent="0">
              <a:buNone/>
            </a:pPr>
            <a:r>
              <a:rPr lang="en-US" b="1" i="1" u="sng" dirty="0" smtClean="0"/>
              <a:t>(iii) Cases</a:t>
            </a:r>
            <a:r>
              <a:rPr lang="en-US" b="1" i="1" dirty="0" smtClean="0"/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Access to medicines</a:t>
            </a:r>
          </a:p>
          <a:p>
            <a:pPr>
              <a:buFontTx/>
              <a:buChar char="-"/>
            </a:pPr>
            <a:r>
              <a:rPr lang="en-US" dirty="0" smtClean="0"/>
              <a:t>The weakness in implementation and awareness of policy space on intellectual property</a:t>
            </a:r>
          </a:p>
          <a:p>
            <a:endParaRPr lang="vi-VN" dirty="0" smtClean="0"/>
          </a:p>
          <a:p>
            <a:endParaRPr lang="vi-VN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945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vi-V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600200"/>
            <a:ext cx="83058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The remaining policy space after WTO and Concluded FTAs</a:t>
            </a:r>
          </a:p>
          <a:p>
            <a:pPr>
              <a:buFontTx/>
              <a:buChar char="-"/>
            </a:pPr>
            <a:r>
              <a:rPr lang="en-US" dirty="0" smtClean="0"/>
              <a:t>Apart form the committed sectors (limiting policy space), the other “spaces” are unlimited:</a:t>
            </a:r>
          </a:p>
          <a:p>
            <a:pPr marL="0" indent="0">
              <a:buNone/>
            </a:pPr>
            <a:r>
              <a:rPr lang="en-US" dirty="0" smtClean="0"/>
              <a:t>	+ State owned Enterprises</a:t>
            </a:r>
          </a:p>
          <a:p>
            <a:pPr marL="0" indent="0">
              <a:buNone/>
            </a:pPr>
            <a:r>
              <a:rPr lang="en-US" dirty="0" smtClean="0"/>
              <a:t>	+ Government Procurements</a:t>
            </a:r>
          </a:p>
          <a:p>
            <a:pPr marL="0" indent="0">
              <a:buNone/>
            </a:pPr>
            <a:r>
              <a:rPr lang="en-US" dirty="0" smtClean="0"/>
              <a:t>	+ </a:t>
            </a:r>
            <a:r>
              <a:rPr lang="en-US" dirty="0" err="1" smtClean="0"/>
              <a:t>Labour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+ Environment –  sustainable development…</a:t>
            </a:r>
          </a:p>
          <a:p>
            <a:pPr>
              <a:buFontTx/>
              <a:buChar char="-"/>
            </a:pPr>
            <a:r>
              <a:rPr lang="en-US" dirty="0" smtClean="0"/>
              <a:t>In the committed sectors, the remaining policy space are rather broad:</a:t>
            </a:r>
          </a:p>
          <a:p>
            <a:pPr marL="0" indent="0">
              <a:buNone/>
            </a:pPr>
            <a:r>
              <a:rPr lang="en-US" dirty="0" smtClean="0"/>
              <a:t>	+ Large number of WTO 	Members</a:t>
            </a:r>
          </a:p>
          <a:p>
            <a:pPr marL="0" indent="0">
              <a:buNone/>
            </a:pPr>
            <a:r>
              <a:rPr lang="en-US" dirty="0" smtClean="0"/>
              <a:t>	+ Levels of WTO commitments</a:t>
            </a:r>
            <a:endParaRPr lang="vi-VN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" y="276225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400" dirty="0">
                <a:solidFill>
                  <a:prstClr val="black"/>
                </a:solidFill>
                <a:ea typeface="+mj-ea"/>
                <a:cs typeface="+mj-cs"/>
              </a:rPr>
              <a:t>Assessments</a:t>
            </a:r>
            <a:endParaRPr lang="vi-VN" sz="4400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26056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86200" cy="1143000"/>
          </a:xfrm>
        </p:spPr>
        <p:txBody>
          <a:bodyPr>
            <a:noAutofit/>
          </a:bodyPr>
          <a:lstStyle/>
          <a:p>
            <a:endParaRPr lang="vi-V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vi-V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600200"/>
            <a:ext cx="80010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Introduction</a:t>
            </a:r>
            <a:endParaRPr lang="vi-VN" b="1" dirty="0" smtClean="0"/>
          </a:p>
          <a:p>
            <a:pPr>
              <a:buFontTx/>
              <a:buChar char="-"/>
            </a:pPr>
            <a:r>
              <a:rPr lang="en-US" dirty="0" smtClean="0"/>
              <a:t>Vietnam’s  economic integration </a:t>
            </a:r>
            <a:endParaRPr lang="vi-VN" dirty="0" smtClean="0"/>
          </a:p>
          <a:p>
            <a:pPr>
              <a:buFontTx/>
              <a:buChar char="-"/>
            </a:pPr>
            <a:r>
              <a:rPr lang="en-US" dirty="0" smtClean="0"/>
              <a:t>Vietnam’s WTO Commitments</a:t>
            </a:r>
            <a:endParaRPr lang="vi-VN" dirty="0" smtClean="0"/>
          </a:p>
          <a:p>
            <a:pPr>
              <a:buFontTx/>
              <a:buChar char="-"/>
            </a:pPr>
            <a:r>
              <a:rPr lang="en-US" dirty="0" smtClean="0"/>
              <a:t>Concluded</a:t>
            </a:r>
            <a:r>
              <a:rPr lang="vi-VN" dirty="0" smtClean="0"/>
              <a:t> FTA</a:t>
            </a:r>
            <a:r>
              <a:rPr lang="en-US" dirty="0" smtClean="0"/>
              <a:t>s</a:t>
            </a:r>
            <a:endParaRPr lang="vi-VN" dirty="0" smtClean="0"/>
          </a:p>
          <a:p>
            <a:pPr>
              <a:buFontTx/>
              <a:buChar char="-"/>
            </a:pPr>
            <a:r>
              <a:rPr lang="vi-VN" dirty="0" smtClean="0"/>
              <a:t>Pending FTA</a:t>
            </a:r>
            <a:r>
              <a:rPr lang="en-US" dirty="0" smtClean="0"/>
              <a:t>s</a:t>
            </a:r>
            <a:endParaRPr lang="vi-VN" dirty="0" smtClean="0"/>
          </a:p>
          <a:p>
            <a:pPr marL="0" indent="0">
              <a:buNone/>
            </a:pPr>
            <a:endParaRPr lang="vi-VN" dirty="0" smtClean="0"/>
          </a:p>
          <a:p>
            <a:r>
              <a:rPr lang="en-US" b="1" dirty="0" smtClean="0"/>
              <a:t>Policy space in international trade commitments</a:t>
            </a:r>
            <a:endParaRPr lang="vi-VN" b="1" dirty="0" smtClean="0"/>
          </a:p>
          <a:p>
            <a:pPr>
              <a:buFontTx/>
              <a:buChar char="-"/>
            </a:pPr>
            <a:r>
              <a:rPr lang="vi-VN" dirty="0" smtClean="0"/>
              <a:t>WTO</a:t>
            </a:r>
            <a:r>
              <a:rPr lang="en-US" dirty="0" smtClean="0"/>
              <a:t> Commitments</a:t>
            </a:r>
            <a:endParaRPr lang="vi-VN" dirty="0" smtClean="0"/>
          </a:p>
          <a:p>
            <a:pPr>
              <a:buFontTx/>
              <a:buChar char="-"/>
            </a:pPr>
            <a:r>
              <a:rPr lang="en-US" dirty="0"/>
              <a:t>Concluded</a:t>
            </a:r>
            <a:r>
              <a:rPr lang="vi-VN" dirty="0"/>
              <a:t> FTA</a:t>
            </a:r>
            <a:r>
              <a:rPr lang="en-US" dirty="0"/>
              <a:t>s</a:t>
            </a:r>
            <a:endParaRPr lang="vi-VN" dirty="0"/>
          </a:p>
          <a:p>
            <a:pPr marL="0" indent="0">
              <a:buNone/>
            </a:pPr>
            <a:endParaRPr lang="vi-VN" dirty="0" smtClean="0"/>
          </a:p>
          <a:p>
            <a:r>
              <a:rPr lang="en-US" b="1" dirty="0" smtClean="0"/>
              <a:t>Assessments</a:t>
            </a:r>
            <a:endParaRPr lang="vi-VN" b="1" dirty="0" smtClean="0"/>
          </a:p>
          <a:p>
            <a:pPr>
              <a:buFontTx/>
              <a:buChar char="-"/>
            </a:pPr>
            <a:r>
              <a:rPr lang="en-US" dirty="0" smtClean="0"/>
              <a:t>Is there any policy space remaining for Vietnam to support the domestic industry</a:t>
            </a:r>
            <a:r>
              <a:rPr lang="vi-VN" dirty="0" smtClean="0"/>
              <a:t>?</a:t>
            </a:r>
          </a:p>
          <a:p>
            <a:pPr>
              <a:buFontTx/>
              <a:buChar char="-"/>
            </a:pPr>
            <a:r>
              <a:rPr lang="en-US" dirty="0" smtClean="0"/>
              <a:t>What will be in the future</a:t>
            </a:r>
            <a:r>
              <a:rPr lang="vi-VN" dirty="0" smtClean="0"/>
              <a:t>?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22860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200" dirty="0">
                <a:solidFill>
                  <a:prstClr val="black"/>
                </a:solidFill>
                <a:ea typeface="+mj-ea"/>
                <a:cs typeface="+mj-cs"/>
              </a:rPr>
              <a:t>Content</a:t>
            </a:r>
            <a:endParaRPr lang="vi-VN" sz="3200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Assessments</a:t>
            </a:r>
            <a:endParaRPr lang="vi-VN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vi-VN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334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Policy space in the future?</a:t>
            </a:r>
          </a:p>
          <a:p>
            <a:pPr>
              <a:buFontTx/>
              <a:buChar char="-"/>
            </a:pPr>
            <a:r>
              <a:rPr lang="en-US" i="1" dirty="0" smtClean="0"/>
              <a:t>The larger scope of new generation FTAs commitments, the further limited policy space</a:t>
            </a:r>
          </a:p>
          <a:p>
            <a:pPr marL="0" indent="0">
              <a:buNone/>
            </a:pPr>
            <a:r>
              <a:rPr lang="en-US" dirty="0" smtClean="0"/>
              <a:t>+ Stronger commitments in traditional sectors</a:t>
            </a:r>
          </a:p>
          <a:p>
            <a:pPr marL="0" indent="0">
              <a:buNone/>
            </a:pPr>
            <a:r>
              <a:rPr lang="en-US" dirty="0" smtClean="0"/>
              <a:t>+ Additional commitments in new sectors</a:t>
            </a:r>
          </a:p>
          <a:p>
            <a:pPr marL="0" indent="0">
              <a:buNone/>
            </a:pPr>
            <a:r>
              <a:rPr lang="en-US" dirty="0" smtClean="0"/>
              <a:t>+ Negotiation on rules</a:t>
            </a:r>
          </a:p>
          <a:p>
            <a:pPr>
              <a:buFontTx/>
              <a:buChar char="-"/>
            </a:pPr>
            <a:r>
              <a:rPr lang="en-US" i="1" dirty="0" smtClean="0"/>
              <a:t>Trend of trade liberalization -  to attract investment:</a:t>
            </a:r>
          </a:p>
          <a:p>
            <a:pPr marL="0" indent="0">
              <a:buNone/>
            </a:pPr>
            <a:r>
              <a:rPr lang="en-US" dirty="0" smtClean="0"/>
              <a:t>+ The demand of Governments on voluntarily policy space restriction</a:t>
            </a:r>
          </a:p>
          <a:p>
            <a:pPr marL="0" indent="0">
              <a:buNone/>
            </a:pPr>
            <a:r>
              <a:rPr lang="en-US" dirty="0" smtClean="0"/>
              <a:t>+ Pressure on Governments to self-restrain policy space</a:t>
            </a:r>
          </a:p>
          <a:p>
            <a:pPr marL="0" indent="0">
              <a:buNone/>
            </a:pPr>
            <a:endParaRPr lang="vi-VN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18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vi-VN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Issues</a:t>
            </a:r>
          </a:p>
          <a:p>
            <a:pPr>
              <a:buFontTx/>
              <a:buChar char="-"/>
            </a:pPr>
            <a:r>
              <a:rPr lang="en-US" i="1" u="sng" dirty="0" smtClean="0"/>
              <a:t>Exist and non-exist</a:t>
            </a:r>
            <a:r>
              <a:rPr lang="en-US" dirty="0" smtClean="0"/>
              <a:t>: How to effectively utilize the existing policy space?</a:t>
            </a:r>
          </a:p>
          <a:p>
            <a:pPr>
              <a:buFontTx/>
              <a:buChar char="-"/>
            </a:pPr>
            <a:r>
              <a:rPr lang="en-US" i="1" u="sng" dirty="0" smtClean="0"/>
              <a:t>Fact and Fake</a:t>
            </a:r>
            <a:r>
              <a:rPr lang="en-US" dirty="0" smtClean="0"/>
              <a:t>: Actual violation and confusion on the validity of commitments /policy space?</a:t>
            </a:r>
          </a:p>
          <a:p>
            <a:pPr>
              <a:buFontTx/>
              <a:buChar char="-"/>
            </a:pPr>
            <a:r>
              <a:rPr lang="en-US" i="1" u="sng" dirty="0" smtClean="0"/>
              <a:t>Few but Fine</a:t>
            </a:r>
            <a:r>
              <a:rPr lang="en-US" dirty="0" smtClean="0"/>
              <a:t>: The more narrow policy space are, the more “fine/sophisticated” industrial policy need.</a:t>
            </a:r>
          </a:p>
          <a:p>
            <a:pPr>
              <a:buFontTx/>
              <a:buChar char="-"/>
            </a:pPr>
            <a:endParaRPr lang="vi-VN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174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Q&amp;A (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Q&amp;A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)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34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Xin</a:t>
            </a:r>
            <a:r>
              <a:rPr lang="en-US" dirty="0" smtClean="0"/>
              <a:t> </a:t>
            </a:r>
            <a:r>
              <a:rPr lang="en-US" dirty="0" err="1" smtClean="0"/>
              <a:t>cảm</a:t>
            </a:r>
            <a:r>
              <a:rPr lang="en-US" dirty="0" smtClean="0"/>
              <a:t> </a:t>
            </a:r>
            <a:r>
              <a:rPr lang="en-US" dirty="0" err="1" smtClean="0"/>
              <a:t>ơn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smtClean="0"/>
              <a:t>Thank you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đây</a:t>
            </a:r>
            <a:r>
              <a:rPr lang="en-US" dirty="0"/>
              <a:t>)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4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 smtClean="0"/>
              <a:t>Vietnam international economic integration process </a:t>
            </a:r>
            <a:endParaRPr lang="vi-VN" dirty="0" smtClean="0"/>
          </a:p>
          <a:p>
            <a:pPr marL="0" indent="0">
              <a:buNone/>
            </a:pPr>
            <a:endParaRPr lang="vi-V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00983"/>
              </p:ext>
            </p:extLst>
          </p:nvPr>
        </p:nvGraphicFramePr>
        <p:xfrm>
          <a:off x="539551" y="2514600"/>
          <a:ext cx="8136905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1"/>
                <a:gridCol w="2592288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 Period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major</a:t>
                      </a:r>
                      <a:r>
                        <a:rPr lang="en-US" baseline="0" dirty="0" smtClean="0"/>
                        <a:t> 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1995-2000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Beginning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Joined ASEAN 1995</a:t>
                      </a:r>
                    </a:p>
                    <a:p>
                      <a:r>
                        <a:rPr lang="en-US" dirty="0" smtClean="0"/>
                        <a:t>VN-US</a:t>
                      </a:r>
                      <a:r>
                        <a:rPr lang="en-US" baseline="0" dirty="0" smtClean="0"/>
                        <a:t> BTA</a:t>
                      </a:r>
                      <a:r>
                        <a:rPr lang="en-US" dirty="0" smtClean="0"/>
                        <a:t> Negotiations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2001-2007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Wide Integration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Accession to WTO</a:t>
                      </a:r>
                    </a:p>
                    <a:p>
                      <a:r>
                        <a:rPr lang="en-US" baseline="0" dirty="0" smtClean="0"/>
                        <a:t>Regional FTAs (ASEAN, ASEAN+)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2007-Now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Deep</a:t>
                      </a:r>
                      <a:r>
                        <a:rPr lang="en-US" baseline="0" dirty="0" smtClean="0"/>
                        <a:t> Integration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Bilateral  FTAs</a:t>
                      </a:r>
                    </a:p>
                    <a:p>
                      <a:r>
                        <a:rPr lang="en-US" baseline="0" dirty="0" smtClean="0"/>
                        <a:t>New-generation FTAs Negotiations (</a:t>
                      </a:r>
                      <a:r>
                        <a:rPr lang="en-US" dirty="0" smtClean="0"/>
                        <a:t>TPP, EVFTA)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6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54" name="Line 26"/>
          <p:cNvSpPr>
            <a:spLocks noChangeShapeType="1"/>
          </p:cNvSpPr>
          <p:nvPr/>
        </p:nvSpPr>
        <p:spPr bwMode="auto">
          <a:xfrm>
            <a:off x="1773238" y="5029200"/>
            <a:ext cx="5922962" cy="0"/>
          </a:xfrm>
          <a:prstGeom prst="line">
            <a:avLst/>
          </a:prstGeom>
          <a:ln w="25400">
            <a:solidFill>
              <a:schemeClr val="bg1"/>
            </a:solidFill>
            <a:prstDash val="sysDot"/>
            <a:round/>
            <a:headEnd/>
            <a:tailEnd type="oval" w="med" len="med"/>
          </a:ln>
          <a:extLst/>
        </p:spPr>
        <p:txBody>
          <a:bodyPr wrap="none" anchor="ctr"/>
          <a:lstStyle/>
          <a:p>
            <a:pPr>
              <a:defRPr/>
            </a:pPr>
            <a:endParaRPr lang="vi-VN">
              <a:solidFill>
                <a:srgbClr val="FF0000"/>
              </a:solidFill>
              <a:ea typeface="ＭＳ Ｐゴシック" charset="-12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685800" y="3962400"/>
            <a:ext cx="75311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304800" y="4038600"/>
            <a:ext cx="76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6200" y="3276600"/>
            <a:ext cx="1219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Join ASEAN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05000" y="2971800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ASEAN-China FTA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592388" y="5022850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ASEAN-Korea FTA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643313" y="5486400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ASEAN-Japan CEP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5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8194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2333625"/>
            <a:ext cx="762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1925" y="5376863"/>
            <a:ext cx="914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" name="Straight Connector 60"/>
          <p:cNvCxnSpPr/>
          <p:nvPr/>
        </p:nvCxnSpPr>
        <p:spPr>
          <a:xfrm>
            <a:off x="2514600" y="3352800"/>
            <a:ext cx="0" cy="6111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00400" y="3963988"/>
            <a:ext cx="0" cy="100647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114800" y="3962400"/>
            <a:ext cx="14288" cy="144780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181600" y="2733675"/>
            <a:ext cx="0" cy="1230313"/>
          </a:xfrm>
          <a:prstGeom prst="line">
            <a:avLst/>
          </a:prstGeom>
          <a:ln w="2540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64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1847850"/>
            <a:ext cx="685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54438" y="4983163"/>
            <a:ext cx="495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1325" y="4927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Rectangle 79"/>
          <p:cNvSpPr/>
          <p:nvPr/>
        </p:nvSpPr>
        <p:spPr>
          <a:xfrm>
            <a:off x="4481513" y="2362200"/>
            <a:ext cx="1447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Vietnam-Japan EPA signed 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68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56600" y="355600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7538244" y="2853531"/>
            <a:ext cx="1277937" cy="990600"/>
            <a:chOff x="7062384" y="2693158"/>
            <a:chExt cx="1277938" cy="990600"/>
          </a:xfrm>
        </p:grpSpPr>
        <p:pic>
          <p:nvPicPr>
            <p:cNvPr id="27704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062384" y="2693158"/>
              <a:ext cx="1277938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43"/>
            <p:cNvSpPr/>
            <p:nvPr/>
          </p:nvSpPr>
          <p:spPr>
            <a:xfrm>
              <a:off x="7408459" y="3001133"/>
              <a:ext cx="533400" cy="228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VN-EU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7262813" y="4076700"/>
            <a:ext cx="1231900" cy="1143000"/>
            <a:chOff x="5943600" y="4114800"/>
            <a:chExt cx="1231900" cy="1143000"/>
          </a:xfrm>
        </p:grpSpPr>
        <p:pic>
          <p:nvPicPr>
            <p:cNvPr id="27702" name="Picture 1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943600" y="4114800"/>
              <a:ext cx="12319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Rectangle 52"/>
            <p:cNvSpPr/>
            <p:nvPr/>
          </p:nvSpPr>
          <p:spPr>
            <a:xfrm>
              <a:off x="6248400" y="4495800"/>
              <a:ext cx="609600" cy="228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EFTA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sp>
        <p:nvSpPr>
          <p:cNvPr id="27671" name="AutoShape 46" descr="data:image/jpg;base64,/9j/4AAQSkZJRgABAQAAAQABAAD/2wBDAAkGBwgHBgkIBwgKCgkLDRYPDQwMDRsUFRAWIB0iIiAdHx8kKDQsJCYxJx8fLT0tMTU3Ojo6Iys/RD84QzQ5Ojf/2wBDAQoKCg0MDRoPDxo3JR8lNzc3Nzc3Nzc3Nzc3Nzc3Nzc3Nzc3Nzc3Nzc3Nzc3Nzc3Nzc3Nzc3Nzc3Nzc3Nzc3Nzf/wAARCABOAFYDASIAAhEBAxEB/8QAGwAAAgMBAQEAAAAAAAAAAAAAAAUDBAYCBwH/xAA2EAABAwMCBAMFCAEFAAAAAAABAgMEAAUREiEGEzFBI1FhFCJxodEVMkJSYoGRsYIzU3LBwv/EABoBAAIDAQEAAAAAAAAAAAAAAAMEAAUGAgH/xAAwEQABAwIEAwYFBQAAAAAAAAABAAIDBBEFITFBEiJRE2GRodHhFHGBwfAGFTJSsf/aAAwDAQACEQMRAD8A9xoooqKIrh5xLTanFnCUjJJrus9eZvOc5DZ8NB94+ZpHEK1lHCZDrsOpRYYjK6wXAujnt3POeWdtH6frWhbcS4hK0HKVDIIrG01ss7kr5Dp8NR90nsazeD4u4TGOc5OOvQ+hT1TTDh4mDRaCivgOa+1slWIoooqKIoooqKIooqvNkoisKdX26DzPlXEj2xtL3GwC9AJNgql5nezt8po+KsdR+EVnatiPMnOKd5aiVHJUdhUj1vbiI5k+bHjI/Ur64rEVcdbik3HHGeHb5fVWjHQ0zOZwvuqFFRSLzw/HyPbJEkj/AGWtv5OKoO8UWwf6MGWr1W6lP9A0xH+kcWeLiO3zKVkxygYbGT7rbWad7Q3ynT4qB1/MKZ15k1xYw08lxqG+hSTkHng/+RW5s94au0BMuMgkdFo1DUhXka1VLS19NABWMsRle4N/DdICtpKiS0Dr92n+ppRVX7QjpXodKmleTicfPpVhK0qAKSCD0INEZNHJcNcDZFLSNQuqKKKIvEUnvl4tlqCXJy0qdAy20kalH4Dt8TUV3uM91xUGxM8yQNnZC9m2P37q9N8UqicCtOOF+7zXpLyzlQQdIJ9Sdz8qZjghIvOcumpPok5p5ieGnbc9ToPVIbtxtcZZUiHphtead1n/AC7ftWbWt2S4VrWt5w9VKJUT+9evw+H7REHg29jI/EtOs/yc0zQ2hsYQlKR5JGKsGYlDCLRR/nmq1+FVE5vNL+eS8O9mkEZ9nex56DXCkKR99JT/AMhivddq+KSlQwoBQ8iM10MZP9PP2XBwEbSeXuvCaccMXtyy3AOHKozmEvIHceY9R9RXpsuw2mXnn2+OSfxBASf5GDWeuXAMRwFVukOML7Ic99P1Hzo37lTztLJQQCgnCaqneJIiCR9FrMR5sZKhpdZcSFJI3BB7ik0pp+1PBcdZLKjsDuPgaW8Muz+H5CbTeEERnVYjPg5RqP4c9s9gcb/GtPdkpVb3s42TkfGsjjNA3gdIw8zRdrh3LTUFUZAOIW2IOy6gTUTGdSRhQ2UnyNFZyFKXEcK0HqnBFFVNJj8JhHbnm3T0lG7i5NFqm20NpCUJCUjoAKT8XXsWOzrkJUgSHCGo4WQAVnoTnsNyfhTuls2yxJ1yjzpiVPGOhSW2l4LYKuqtONzjatGUvAY2yAyDIbde5YfgziyeriV60Xe4tTUOZSw+3p0lQ3GCkDYj5gVzceIJo42uFuk8QLtkBoZQrloIB0pONx3yafXjh/hybOZmrf8AZH433VRVJRuFHBI0ncEH+Knas1jTfpN7LxXIcIacS6QWwpQSAMEddh3715wPsrQ1+HmQyBtiW2tYZO6jbMdyznD3FdzEq+hyX9qwYMZbzUgthGSnoNgNjv8AxtVGycQXu5sLkyrrdk6nClKYVtS6gf5Y9elejh22cpbIVGDbiU60AABQWdKcj16VnI/C1lgpC4F5uUNmTlaUsTdKFADqNuw7k1CxyjMQoncZLA0m1sgdMjtYXPQKhxNdr1Cu1n4dhXJSXpASXZq2k6l6lkDbGBjHbrtWmttpucWW29K4gky2kg6mVsNpCsjzAz6/tS+fYbDdYsVmVOfdeipBblGR42CrbKsb7kdsjamVu4eEGWiQLtdpGjPhyJZWg5GNxjepwkHNAkqad8AbGQCAb8ozJOt9vsmz7Lb7SmnkJW2oYUlQyDSy9PhmKmMFFSldSTk6R51cnz24je/vOEe6ikDTUi4yiepJypR6JFUWL13L8JDm92VhsPdL00Iv2rsgFLaoftS1leyEjr60VoIsZEZlLTfQdT5nzoo1FhEMUDWytBduvJalznktNgpqKKKuEsl79nhP83W0fFUVrwojJIA/6/vzqVVujLbW2tvUhawtQJ2JAAHyAqy4sNp1EHHpVJ26sNfeQ4fgB9a5kqBH/Jy5bC06BQjh+3BOnkrI0aDl1W4wAB1/SKmctcVxptpSFcpvXpQFkD3gQfkT8Kr/AG2lxWllkk9PfVj61KBcJKch1llJ/KCT86TOLRuPCwlx6D3siCjDcyAFFIs9sS2oyAoJI3K3Tucgk9epwMn0riRdlL8KC2pSumoj+hVhFnaUrXJdceX5qOKutMNMp0tISgegocvx9TkT2bfF3oF2xsEWYFz4BJ49oefXzZqiM7kZyo/SnLDLbDYQ0kJSOwqSii0lBBSjkGZ1J1KkkzpNUUUUU6h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7672" name="AutoShape 48" descr="data:image/jpg;base64,/9j/4AAQSkZJRgABAQAAAQABAAD/2wBDAAkGBwgHBgkIBwgKCgkLDRYPDQwMDRsUFRAWIB0iIiAdHx8kKDQsJCYxJx8fLT0tMTU3Ojo6Iys/RD84QzQ5Ojf/2wBDAQoKCg0MDRoPDxo3JR8lNzc3Nzc3Nzc3Nzc3Nzc3Nzc3Nzc3Nzc3Nzc3Nzc3Nzc3Nzc3Nzc3Nzc3Nzc3Nzc3Nzf/wAARCABOAFYDASIAAhEBAxEB/8QAGwAAAgMBAQEAAAAAAAAAAAAAAAUDBAYCBwH/xAA2EAABAwMCBAMFCAEFAAAAAAABAgMEAAUREiEGEzFBI1FhFCJxodEVMkJSYoGRsYIzU3LBwv/EABoBAAIDAQEAAAAAAAAAAAAAAAMEAAUGAgH/xAAwEQABAwIEAwYFBQAAAAAAAAABAAIDBBEFITFBEiJRE2GRodHhFHGBwfAGFTJSsf/aAAwDAQACEQMRAD8A9xoooqKIrh5xLTanFnCUjJJrus9eZvOc5DZ8NB94+ZpHEK1lHCZDrsOpRYYjK6wXAujnt3POeWdtH6frWhbcS4hK0HKVDIIrG01ss7kr5Dp8NR90nsazeD4u4TGOc5OOvQ+hT1TTDh4mDRaCivgOa+1slWIoooqKIoooqKIooqvNkoisKdX26DzPlXEj2xtL3GwC9AJNgql5nezt8po+KsdR+EVnatiPMnOKd5aiVHJUdhUj1vbiI5k+bHjI/Ur64rEVcdbik3HHGeHb5fVWjHQ0zOZwvuqFFRSLzw/HyPbJEkj/AGWtv5OKoO8UWwf6MGWr1W6lP9A0xH+kcWeLiO3zKVkxygYbGT7rbWad7Q3ynT4qB1/MKZ15k1xYw08lxqG+hSTkHng/+RW5s94au0BMuMgkdFo1DUhXka1VLS19NABWMsRle4N/DdICtpKiS0Dr92n+ppRVX7QjpXodKmleTicfPpVhK0qAKSCD0INEZNHJcNcDZFLSNQuqKKKIvEUnvl4tlqCXJy0qdAy20kalH4Dt8TUV3uM91xUGxM8yQNnZC9m2P37q9N8UqicCtOOF+7zXpLyzlQQdIJ9Sdz8qZjghIvOcumpPok5p5ieGnbc9ToPVIbtxtcZZUiHphtead1n/AC7ftWbWt2S4VrWt5w9VKJUT+9evw+H7REHg29jI/EtOs/yc0zQ2hsYQlKR5JGKsGYlDCLRR/nmq1+FVE5vNL+eS8O9mkEZ9nex56DXCkKR99JT/AMhivddq+KSlQwoBQ8iM10MZP9PP2XBwEbSeXuvCaccMXtyy3AOHKozmEvIHceY9R9RXpsuw2mXnn2+OSfxBASf5GDWeuXAMRwFVukOML7Ic99P1Hzo37lTztLJQQCgnCaqneJIiCR9FrMR5sZKhpdZcSFJI3BB7ik0pp+1PBcdZLKjsDuPgaW8Muz+H5CbTeEERnVYjPg5RqP4c9s9gcb/GtPdkpVb3s42TkfGsjjNA3gdIw8zRdrh3LTUFUZAOIW2IOy6gTUTGdSRhQ2UnyNFZyFKXEcK0HqnBFFVNJj8JhHbnm3T0lG7i5NFqm20NpCUJCUjoAKT8XXsWOzrkJUgSHCGo4WQAVnoTnsNyfhTuls2yxJ1yjzpiVPGOhSW2l4LYKuqtONzjatGUvAY2yAyDIbde5YfgziyeriV60Xe4tTUOZSw+3p0lQ3GCkDYj5gVzceIJo42uFuk8QLtkBoZQrloIB0pONx3yafXjh/hybOZmrf8AZH433VRVJRuFHBI0ncEH+Knas1jTfpN7LxXIcIacS6QWwpQSAMEddh3715wPsrQ1+HmQyBtiW2tYZO6jbMdyznD3FdzEq+hyX9qwYMZbzUgthGSnoNgNjv8AxtVGycQXu5sLkyrrdk6nClKYVtS6gf5Y9elejh22cpbIVGDbiU60AABQWdKcj16VnI/C1lgpC4F5uUNmTlaUsTdKFADqNuw7k1CxyjMQoncZLA0m1sgdMjtYXPQKhxNdr1Cu1n4dhXJSXpASXZq2k6l6lkDbGBjHbrtWmttpucWW29K4gky2kg6mVsNpCsjzAz6/tS+fYbDdYsVmVOfdeipBblGR42CrbKsb7kdsjamVu4eEGWiQLtdpGjPhyJZWg5GNxjepwkHNAkqad8AbGQCAb8ozJOt9vsmz7Lb7SmnkJW2oYUlQyDSy9PhmKmMFFSldSTk6R51cnz24je/vOEe6ikDTUi4yiepJypR6JFUWL13L8JDm92VhsPdL00Iv2rsgFLaoftS1leyEjr60VoIsZEZlLTfQdT5nzoo1FhEMUDWytBduvJalznktNgpqKKKuEsl79nhP83W0fFUVrwojJIA/6/vzqVVujLbW2tvUhawtQJ2JAAHyAqy4sNp1EHHpVJ26sNfeQ4fgB9a5kqBH/Jy5bC06BQjh+3BOnkrI0aDl1W4wAB1/SKmctcVxptpSFcpvXpQFkD3gQfkT8Kr/AG2lxWllkk9PfVj61KBcJKch1llJ/KCT86TOLRuPCwlx6D3siCjDcyAFFIs9sS2oyAoJI3K3Tucgk9epwMn0riRdlL8KC2pSumoj+hVhFnaUrXJdceX5qOKutMNMp0tISgegocvx9TkT2bfF3oF2xsEWYFz4BJ49oefXzZqiM7kZyo/SnLDLbDYQ0kJSOwqSii0lBBSjkGZ1J1KkkzpNUUUUU6hL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7673" name="AutoShape 50" descr="data:image/jpg;base64,/9j/4AAQSkZJRgABAQAAAQABAAD/2wBDAAkGBwgHBgkIBwgKCgkLDRYPDQwMDRsUFRAWIB0iIiAdHx8kKDQsJCYxJx8fLT0tMTU3Ojo6Iys/RD84QzQ5Ojf/2wBDAQoKCg0MDRoPDxo3JR8lNzc3Nzc3Nzc3Nzc3Nzc3Nzc3Nzc3Nzc3Nzc3Nzc3Nzc3Nzc3Nzc3Nzc3Nzc3Nzc3Nzf/wAARCABOAFYDASIAAhEBAxEB/8QAGwAAAgMBAQEAAAAAAAAAAAAAAAUDBAYCBwH/xAA2EAABAwMCBAMFCAEFAAAAAAABAgMEAAUREiEGEzFBI1FhFCJxodEVMkJSYoGRsYIzU3LBwv/EABoBAAIDAQEAAAAAAAAAAAAAAAMEAAUGAgH/xAAwEQABAwIEAwYFBQAAAAAAAAABAAIDBBEFITFBEiJRE2GRodHhFHGBwfAGFTJSsf/aAAwDAQACEQMRAD8A9xoooqKIrh5xLTanFnCUjJJrus9eZvOc5DZ8NB94+ZpHEK1lHCZDrsOpRYYjK6wXAujnt3POeWdtH6frWhbcS4hK0HKVDIIrG01ss7kr5Dp8NR90nsazeD4u4TGOc5OOvQ+hT1TTDh4mDRaCivgOa+1slWIoooqKIoooqKIooqvNkoisKdX26DzPlXEj2xtL3GwC9AJNgql5nezt8po+KsdR+EVnatiPMnOKd5aiVHJUdhUj1vbiI5k+bHjI/Ur64rEVcdbik3HHGeHb5fVWjHQ0zOZwvuqFFRSLzw/HyPbJEkj/AGWtv5OKoO8UWwf6MGWr1W6lP9A0xH+kcWeLiO3zKVkxygYbGT7rbWad7Q3ynT4qB1/MKZ15k1xYw08lxqG+hSTkHng/+RW5s94au0BMuMgkdFo1DUhXka1VLS19NABWMsRle4N/DdICtpKiS0Dr92n+ppRVX7QjpXodKmleTicfPpVhK0qAKSCD0INEZNHJcNcDZFLSNQuqKKKIvEUnvl4tlqCXJy0qdAy20kalH4Dt8TUV3uM91xUGxM8yQNnZC9m2P37q9N8UqicCtOOF+7zXpLyzlQQdIJ9Sdz8qZjghIvOcumpPok5p5ieGnbc9ToPVIbtxtcZZUiHphtead1n/AC7ftWbWt2S4VrWt5w9VKJUT+9evw+H7REHg29jI/EtOs/yc0zQ2hsYQlKR5JGKsGYlDCLRR/nmq1+FVE5vNL+eS8O9mkEZ9nex56DXCkKR99JT/AMhivddq+KSlQwoBQ8iM10MZP9PP2XBwEbSeXuvCaccMXtyy3AOHKozmEvIHceY9R9RXpsuw2mXnn2+OSfxBASf5GDWeuXAMRwFVukOML7Ic99P1Hzo37lTztLJQQCgnCaqneJIiCR9FrMR5sZKhpdZcSFJI3BB7ik0pp+1PBcdZLKjsDuPgaW8Muz+H5CbTeEERnVYjPg5RqP4c9s9gcb/GtPdkpVb3s42TkfGsjjNA3gdIw8zRdrh3LTUFUZAOIW2IOy6gTUTGdSRhQ2UnyNFZyFKXEcK0HqnBFFVNJj8JhHbnm3T0lG7i5NFqm20NpCUJCUjoAKT8XXsWOzrkJUgSHCGo4WQAVnoTnsNyfhTuls2yxJ1yjzpiVPGOhSW2l4LYKuqtONzjatGUvAY2yAyDIbde5YfgziyeriV60Xe4tTUOZSw+3p0lQ3GCkDYj5gVzceIJo42uFuk8QLtkBoZQrloIB0pONx3yafXjh/hybOZmrf8AZH433VRVJRuFHBI0ncEH+Knas1jTfpN7LxXIcIacS6QWwpQSAMEddh3715wPsrQ1+HmQyBtiW2tYZO6jbMdyznD3FdzEq+hyX9qwYMZbzUgthGSnoNgNjv8AxtVGycQXu5sLkyrrdk6nClKYVtS6gf5Y9elejh22cpbIVGDbiU60AABQWdKcj16VnI/C1lgpC4F5uUNmTlaUsTdKFADqNuw7k1CxyjMQoncZLA0m1sgdMjtYXPQKhxNdr1Cu1n4dhXJSXpASXZq2k6l6lkDbGBjHbrtWmttpucWW29K4gky2kg6mVsNpCsjzAz6/tS+fYbDdYsVmVOfdeipBblGR42CrbKsb7kdsjamVu4eEGWiQLtdpGjPhyJZWg5GNxjepwkHNAkqad8AbGQCAb8ozJOt9vsmz7Lb7SmnkJW2oYUlQyDSy9PhmKmMFFSldSTk6R51cnz24je/vOEe6ikDTUi4yiepJypR6JFUWL13L8JDm92VhsPdL00Iv2rsgFLaoftS1leyEjr60VoIsZEZlLTfQdT5nzoo1FhEMUDWytBduvJalznktNgpqKKKuEsl79nhP83W0fFUVrwojJIA/6/vzqVVujLbW2tvUhawtQJ2JAAHyAqy4sNp1EHHpVJ26sNfeQ4fgB9a5kqBH/Jy5bC06BQjh+3BOnkrI0aDl1W4wAB1/SKmctcVxptpSFcpvXpQFkD3gQfkT8Kr/AG2lxWllkk9PfVj61KBcJKch1llJ/KCT86TOLRuPCwlx6D3siCjDcyAFFIs9sS2oyAoJI3K3Tucgk9epwMn0riRdlL8KC2pSumoj+hVhFnaUrXJdceX5qOKutMNMp0tISgegocvx9TkT2bfF3oF2xsEWYFz4BJ49oefXzZqiM7kZyo/SnLDLbDYQ0kJSOwqSii0lBBSjkGZ1J1KkkzpNUUUUU6hL/9k=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>
              <a:solidFill>
                <a:srgbClr val="FF0000"/>
              </a:solidFill>
              <a:cs typeface="Arial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6548438" y="3161506"/>
            <a:ext cx="4763" cy="808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73"/>
          <p:cNvGrpSpPr>
            <a:grpSpLocks/>
          </p:cNvGrpSpPr>
          <p:nvPr/>
        </p:nvGrpSpPr>
        <p:grpSpPr bwMode="auto">
          <a:xfrm>
            <a:off x="7567613" y="1936750"/>
            <a:ext cx="1355725" cy="1035050"/>
            <a:chOff x="6492105" y="3005299"/>
            <a:chExt cx="1728812" cy="1340097"/>
          </a:xfrm>
        </p:grpSpPr>
        <p:pic>
          <p:nvPicPr>
            <p:cNvPr id="27700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92105" y="3005299"/>
              <a:ext cx="1728812" cy="1340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Rectangle 75"/>
            <p:cNvSpPr/>
            <p:nvPr/>
          </p:nvSpPr>
          <p:spPr>
            <a:xfrm>
              <a:off x="7006295" y="3447203"/>
              <a:ext cx="807723" cy="228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VN-Nga, BL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grpSp>
        <p:nvGrpSpPr>
          <p:cNvPr id="8" name="Group 76"/>
          <p:cNvGrpSpPr>
            <a:grpSpLocks/>
          </p:cNvGrpSpPr>
          <p:nvPr/>
        </p:nvGrpSpPr>
        <p:grpSpPr bwMode="auto">
          <a:xfrm>
            <a:off x="7831138" y="4832350"/>
            <a:ext cx="1277937" cy="990600"/>
            <a:chOff x="7408009" y="2667000"/>
            <a:chExt cx="1277938" cy="990600"/>
          </a:xfrm>
        </p:grpSpPr>
        <p:pic>
          <p:nvPicPr>
            <p:cNvPr id="27698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408009" y="2667000"/>
              <a:ext cx="1277938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" name="Rectangle 80"/>
            <p:cNvSpPr/>
            <p:nvPr/>
          </p:nvSpPr>
          <p:spPr>
            <a:xfrm>
              <a:off x="7773134" y="2959100"/>
              <a:ext cx="533400" cy="228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VN-HQ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pic>
        <p:nvPicPr>
          <p:cNvPr id="2767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19788" y="4016375"/>
            <a:ext cx="12573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>
          <a:xfrm>
            <a:off x="76200" y="3773488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19</a:t>
            </a:r>
            <a:r>
              <a:rPr lang="en-US" sz="1050" b="1" dirty="0">
                <a:solidFill>
                  <a:srgbClr val="FF0000"/>
                </a:solidFill>
              </a:rPr>
              <a:t>95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597400" y="4005263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2009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220913" y="3995738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2002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2922588" y="3595688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rgbClr val="FF0000"/>
                </a:solidFill>
              </a:rPr>
              <a:t>2006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481388" y="4005263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2007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3900488" y="3517900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rgbClr val="FF0000"/>
                </a:solidFill>
              </a:rPr>
              <a:t>2008</a:t>
            </a:r>
          </a:p>
        </p:txBody>
      </p:sp>
      <p:cxnSp>
        <p:nvCxnSpPr>
          <p:cNvPr id="89" name="Straight Connector 88"/>
          <p:cNvCxnSpPr/>
          <p:nvPr/>
        </p:nvCxnSpPr>
        <p:spPr>
          <a:xfrm>
            <a:off x="5181600" y="3951288"/>
            <a:ext cx="0" cy="1525587"/>
          </a:xfrm>
          <a:prstGeom prst="line">
            <a:avLst/>
          </a:prstGeom>
          <a:ln w="2540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4648200" y="5676900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ASEAN-Australia &amp; NZ FTA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87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26050" y="5056188"/>
            <a:ext cx="7239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Rectangle 92"/>
          <p:cNvSpPr/>
          <p:nvPr/>
        </p:nvSpPr>
        <p:spPr>
          <a:xfrm>
            <a:off x="6019800" y="3530600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2010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95" name="Straight Connector 94"/>
          <p:cNvCxnSpPr/>
          <p:nvPr/>
        </p:nvCxnSpPr>
        <p:spPr>
          <a:xfrm>
            <a:off x="5205413" y="3962400"/>
            <a:ext cx="1239837" cy="1498600"/>
          </a:xfrm>
          <a:prstGeom prst="line">
            <a:avLst/>
          </a:prstGeom>
          <a:ln w="25400">
            <a:solidFill>
              <a:schemeClr val="bg1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10744200" y="582295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/>
          <p:cNvSpPr/>
          <p:nvPr/>
        </p:nvSpPr>
        <p:spPr>
          <a:xfrm>
            <a:off x="5943600" y="5518150"/>
            <a:ext cx="1431925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ASEAN-India FTA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92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48400" y="5791200"/>
            <a:ext cx="758825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5" name="Straight Connector 74"/>
          <p:cNvCxnSpPr/>
          <p:nvPr/>
        </p:nvCxnSpPr>
        <p:spPr>
          <a:xfrm>
            <a:off x="6904038" y="2325688"/>
            <a:ext cx="0" cy="16367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6992938" y="3505200"/>
            <a:ext cx="530225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b="1" dirty="0">
                <a:solidFill>
                  <a:srgbClr val="FF0000"/>
                </a:solidFill>
              </a:rPr>
              <a:t>2011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611938" y="2037466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Vietnam-Chile FTA signed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27696" name="Picture 7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45250" y="1566863"/>
            <a:ext cx="6540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55575" y="160338"/>
            <a:ext cx="8829675" cy="9207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B4E3EE"/>
                </a:solidFill>
              </a:rPr>
              <a:t>Introduction </a:t>
            </a: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145338" y="3657600"/>
            <a:ext cx="931862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0070C0"/>
                </a:solidFill>
              </a:rPr>
              <a:t>2015</a:t>
            </a:r>
          </a:p>
        </p:txBody>
      </p:sp>
      <p:grpSp>
        <p:nvGrpSpPr>
          <p:cNvPr id="9" name="Group 73"/>
          <p:cNvGrpSpPr>
            <a:grpSpLocks/>
          </p:cNvGrpSpPr>
          <p:nvPr/>
        </p:nvGrpSpPr>
        <p:grpSpPr bwMode="auto">
          <a:xfrm>
            <a:off x="7720013" y="2089150"/>
            <a:ext cx="1355725" cy="1035050"/>
            <a:chOff x="6492105" y="3005299"/>
            <a:chExt cx="1728812" cy="1340097"/>
          </a:xfrm>
        </p:grpSpPr>
        <p:pic>
          <p:nvPicPr>
            <p:cNvPr id="70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92105" y="3005299"/>
              <a:ext cx="1728812" cy="1340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Rectangle 70"/>
            <p:cNvSpPr/>
            <p:nvPr/>
          </p:nvSpPr>
          <p:spPr>
            <a:xfrm>
              <a:off x="7006295" y="3447203"/>
              <a:ext cx="807723" cy="2281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VN-Nga, BL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grpSp>
        <p:nvGrpSpPr>
          <p:cNvPr id="10" name="Group 1"/>
          <p:cNvGrpSpPr>
            <a:grpSpLocks/>
          </p:cNvGrpSpPr>
          <p:nvPr/>
        </p:nvGrpSpPr>
        <p:grpSpPr bwMode="auto">
          <a:xfrm>
            <a:off x="5545088" y="2512202"/>
            <a:ext cx="1231900" cy="1143000"/>
            <a:chOff x="5943600" y="4114800"/>
            <a:chExt cx="1231900" cy="1143000"/>
          </a:xfrm>
        </p:grpSpPr>
        <p:pic>
          <p:nvPicPr>
            <p:cNvPr id="73" name="Picture 1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943600" y="4114800"/>
              <a:ext cx="12319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Rectangle 73"/>
            <p:cNvSpPr/>
            <p:nvPr/>
          </p:nvSpPr>
          <p:spPr>
            <a:xfrm>
              <a:off x="6248400" y="4495800"/>
              <a:ext cx="609600" cy="228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000" dirty="0">
                  <a:solidFill>
                    <a:srgbClr val="FF0000"/>
                  </a:solidFill>
                  <a:cs typeface="Arial" charset="0"/>
                </a:rPr>
                <a:t>TPP</a:t>
              </a:r>
              <a:endParaRPr lang="vi-VN" sz="1000" dirty="0">
                <a:solidFill>
                  <a:srgbClr val="FF0000"/>
                </a:solidFill>
                <a:cs typeface="Arial" charset="0"/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 rot="5400000">
            <a:off x="3085306" y="3391694"/>
            <a:ext cx="114458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3124200" y="2438400"/>
            <a:ext cx="1219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rgbClr val="FF0000"/>
                </a:solidFill>
                <a:cs typeface="Arial" charset="0"/>
              </a:rPr>
              <a:t>WTO Membership</a:t>
            </a:r>
            <a:endParaRPr lang="vi-VN" sz="1000" dirty="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69" name="Picture 2" descr="E:\2.Trungtamwto\WTO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62325" y="1828800"/>
            <a:ext cx="676275" cy="647800"/>
          </a:xfrm>
          <a:prstGeom prst="rect">
            <a:avLst/>
          </a:prstGeom>
          <a:noFill/>
        </p:spPr>
      </p:pic>
      <p:sp>
        <p:nvSpPr>
          <p:cNvPr id="72" name="Slide Number Placeholder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12125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71800" cy="1143000"/>
          </a:xfrm>
        </p:spPr>
        <p:txBody>
          <a:bodyPr/>
          <a:lstStyle/>
          <a:p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143001"/>
            <a:ext cx="8153400" cy="4876800"/>
          </a:xfrm>
        </p:spPr>
        <p:txBody>
          <a:bodyPr>
            <a:noAutofit/>
          </a:bodyPr>
          <a:lstStyle/>
          <a:p>
            <a:r>
              <a:rPr lang="en-US" sz="1600" dirty="0" smtClean="0"/>
              <a:t>8 Concluded FTAs</a:t>
            </a:r>
          </a:p>
          <a:p>
            <a:pPr>
              <a:buNone/>
            </a:pPr>
            <a:r>
              <a:rPr lang="en-US" sz="1050" dirty="0" smtClean="0"/>
              <a:t>1. ASEAN Free Trade Agreement (AFTA) (1996)</a:t>
            </a:r>
          </a:p>
          <a:p>
            <a:pPr>
              <a:buNone/>
            </a:pPr>
            <a:r>
              <a:rPr lang="en-US" sz="1050" dirty="0" smtClean="0">
                <a:hlinkClick r:id="rId2"/>
              </a:rPr>
              <a:t>http://trungtamwto.com.vn/fta/da-ky-ket/asean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2. ASEAN – China Free Trade Agreement (ACFTA) (2004)</a:t>
            </a:r>
          </a:p>
          <a:p>
            <a:pPr>
              <a:buNone/>
            </a:pPr>
            <a:r>
              <a:rPr lang="en-US" sz="1050" dirty="0" smtClean="0">
                <a:hlinkClick r:id="rId3"/>
              </a:rPr>
              <a:t>http://trungtamwto.com.vn/fta/da-ky-ket/asean-trung-quoc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3. ASEAN – Korea Free Trade Agreement (AKFTA) (2006)</a:t>
            </a:r>
          </a:p>
          <a:p>
            <a:pPr>
              <a:buNone/>
            </a:pPr>
            <a:r>
              <a:rPr lang="en-US" sz="1050" dirty="0" smtClean="0">
                <a:hlinkClick r:id="rId4"/>
              </a:rPr>
              <a:t>http://trungtamwto.com.vn/fta/da-ky-ket/asean-han-quoc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4. ASEAN – Japan Comprehensive Economic Partnership Agreement (AJCEP)(2008)</a:t>
            </a:r>
          </a:p>
          <a:p>
            <a:pPr>
              <a:buNone/>
            </a:pPr>
            <a:r>
              <a:rPr lang="en-US" sz="1050" dirty="0" smtClean="0">
                <a:hlinkClick r:id="rId5"/>
              </a:rPr>
              <a:t>http://trungtamwto.com.vn/fta/da-ky-ket/asean-nhat-ban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5.  Vietnam – Japan Economic Partnership Agreement (VJEPA) (2009)</a:t>
            </a:r>
          </a:p>
          <a:p>
            <a:pPr>
              <a:buNone/>
            </a:pPr>
            <a:r>
              <a:rPr lang="en-US" sz="1050" dirty="0" smtClean="0">
                <a:hlinkClick r:id="rId6"/>
              </a:rPr>
              <a:t>http://trungtamwto.com.vn/fta/da-ky-ket/viet-nam-nhat-ban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6. ASEAN – Australia and New Zealand Free Trade Agreement (AANZFTA) (2010)</a:t>
            </a:r>
          </a:p>
          <a:p>
            <a:pPr>
              <a:buNone/>
            </a:pPr>
            <a:r>
              <a:rPr lang="en-US" sz="1050" dirty="0" smtClean="0">
                <a:hlinkClick r:id="rId7"/>
              </a:rPr>
              <a:t>http://trungtamwto.com.vn/fta/da-ky-ket/asean-australia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7.  ASEAN – India Free Trade Agreement (AIFTA) (2010)</a:t>
            </a:r>
          </a:p>
          <a:p>
            <a:pPr>
              <a:buNone/>
            </a:pPr>
            <a:r>
              <a:rPr lang="en-US" sz="1050" dirty="0" smtClean="0">
                <a:hlinkClick r:id="rId8"/>
              </a:rPr>
              <a:t>http://trungtamwto.com.vn/fta/da-ky-ket/asean-an-do</a:t>
            </a:r>
            <a:endParaRPr lang="en-US" sz="1050" dirty="0" smtClean="0"/>
          </a:p>
          <a:p>
            <a:pPr>
              <a:buNone/>
            </a:pPr>
            <a:endParaRPr lang="en-US" sz="1050" dirty="0" smtClean="0"/>
          </a:p>
          <a:p>
            <a:pPr>
              <a:buNone/>
            </a:pPr>
            <a:r>
              <a:rPr lang="en-US" sz="1050" dirty="0" smtClean="0"/>
              <a:t>8. Vietnam – Chile Free Trade Agreement (VCFTA) (2012)</a:t>
            </a:r>
          </a:p>
          <a:p>
            <a:pPr>
              <a:buNone/>
            </a:pPr>
            <a:r>
              <a:rPr lang="en-US" sz="1050" dirty="0" smtClean="0">
                <a:hlinkClick r:id="rId9"/>
              </a:rPr>
              <a:t>http://trungtamwto.com.vn/fta/da-ky-ket/viet-nam-chile</a:t>
            </a:r>
            <a:r>
              <a:rPr lang="en-US" sz="1050" dirty="0" smtClean="0"/>
              <a:t> </a:t>
            </a:r>
          </a:p>
          <a:p>
            <a:pPr>
              <a:buNone/>
            </a:pPr>
            <a:endParaRPr lang="en-US" sz="1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dirty="0">
                <a:solidFill>
                  <a:prstClr val="black"/>
                </a:solidFill>
                <a:ea typeface="+mj-ea"/>
                <a:cs typeface="+mj-cs"/>
              </a:rPr>
              <a:t>Brief Introduction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4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100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en-US" sz="1100" dirty="0"/>
          </a:p>
          <a:p>
            <a:endParaRPr lang="en-US" sz="11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en-US" sz="4000" dirty="0" smtClean="0"/>
              <a:t>6 on-going negotiation FTAs</a:t>
            </a:r>
          </a:p>
          <a:p>
            <a:pPr>
              <a:buNone/>
            </a:pPr>
            <a:r>
              <a:rPr lang="en-US" dirty="0" smtClean="0"/>
              <a:t>1. Trans-Pacific Partnership Agreement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http://trungtamwto.vn/chuyen-de/tpp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2.  Vietnam – EU Free Trade Agreement (EVFTA)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http://trungtamwto.vn/chuyen-de/vefta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3.  Vietnam – Custom Union Free Trade Agreement (VCUFTA) </a:t>
            </a:r>
          </a:p>
          <a:p>
            <a:pPr>
              <a:buNone/>
            </a:pPr>
            <a:r>
              <a:rPr lang="en-US" dirty="0" smtClean="0">
                <a:hlinkClick r:id="rId4"/>
              </a:rPr>
              <a:t>http://trungtamwto.vn/fta/dang-dam-phan/viet-nam-lm-tq-nga-belarus-kazakhstan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4. Regional Comprehensive Economic Partnership (RCEP)</a:t>
            </a:r>
          </a:p>
          <a:p>
            <a:pPr>
              <a:buNone/>
            </a:pPr>
            <a:r>
              <a:rPr lang="en-US" dirty="0" smtClean="0">
                <a:hlinkClick r:id="rId5"/>
              </a:rPr>
              <a:t>http://trungtamwto.vn/fta/dang-dam-phan/rcep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5.  Vietnam – Korea Free Trade Agreement (VKFTA)</a:t>
            </a:r>
          </a:p>
          <a:p>
            <a:pPr>
              <a:buNone/>
            </a:pPr>
            <a:r>
              <a:rPr lang="en-US" dirty="0" smtClean="0">
                <a:hlinkClick r:id="rId6"/>
              </a:rPr>
              <a:t>http://trungtamwto.vn/fta/dang-dam-phan/viet-nam-han-quoc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6.  Vietnam – EFTA Free Trade Agreement (VEFTA)</a:t>
            </a:r>
          </a:p>
          <a:p>
            <a:pPr>
              <a:buNone/>
            </a:pPr>
            <a:r>
              <a:rPr lang="en-US" dirty="0" smtClean="0">
                <a:hlinkClick r:id="rId7"/>
              </a:rPr>
              <a:t>http://trungtamwto.vn/fta/dang-dam-phan/viet-nam-efta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sz="48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9600" y="228600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400" dirty="0">
                <a:solidFill>
                  <a:prstClr val="black"/>
                </a:solidFill>
                <a:ea typeface="+mj-ea"/>
                <a:cs typeface="+mj-cs"/>
              </a:rPr>
              <a:t>Introduction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67"/>
          <p:cNvSpPr>
            <a:spLocks noChangeArrowheads="1"/>
          </p:cNvSpPr>
          <p:nvPr/>
        </p:nvSpPr>
        <p:spPr bwMode="auto">
          <a:xfrm>
            <a:off x="611188" y="1071563"/>
            <a:ext cx="8043862" cy="5357812"/>
          </a:xfrm>
          <a:prstGeom prst="roundRect">
            <a:avLst>
              <a:gd name="adj" fmla="val 11444"/>
            </a:avLst>
          </a:prstGeom>
          <a:solidFill>
            <a:srgbClr val="FFFFFF"/>
          </a:solidFill>
          <a:ln w="25400">
            <a:solidFill>
              <a:srgbClr val="89A4A7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2227" name="Rectangle 254"/>
          <p:cNvSpPr>
            <a:spLocks noChangeArrowheads="1"/>
          </p:cNvSpPr>
          <p:nvPr/>
        </p:nvSpPr>
        <p:spPr bwMode="auto">
          <a:xfrm>
            <a:off x="6681788" y="1341438"/>
            <a:ext cx="15843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latinLnBrk="1"/>
            <a:endParaRPr lang="en-US">
              <a:solidFill>
                <a:prstClr val="black"/>
              </a:solidFill>
              <a:ea typeface="맑은 고딕" pitchFamily="34" charset="-127"/>
            </a:endParaRPr>
          </a:p>
        </p:txBody>
      </p:sp>
      <p:pic>
        <p:nvPicPr>
          <p:cNvPr id="52228" name="Picture 2"/>
          <p:cNvPicPr>
            <a:picLocks noGrp="1" noChangeAspect="1" noChangeArrowheads="1"/>
          </p:cNvPicPr>
          <p:nvPr/>
        </p:nvPicPr>
        <p:blipFill>
          <a:blip r:embed="rId2">
            <a:lum bright="24000" contrast="12000"/>
            <a:grayscl/>
          </a:blip>
          <a:srcRect/>
          <a:stretch>
            <a:fillRect/>
          </a:stretch>
        </p:blipFill>
        <p:spPr bwMode="auto">
          <a:xfrm>
            <a:off x="1071563" y="1627188"/>
            <a:ext cx="706120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Oval 3"/>
          <p:cNvSpPr>
            <a:spLocks noChangeArrowheads="1"/>
          </p:cNvSpPr>
          <p:nvPr/>
        </p:nvSpPr>
        <p:spPr bwMode="auto">
          <a:xfrm>
            <a:off x="3786188" y="3298825"/>
            <a:ext cx="571500" cy="28575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0" name="Oval 3"/>
          <p:cNvSpPr>
            <a:spLocks noChangeArrowheads="1"/>
          </p:cNvSpPr>
          <p:nvPr/>
        </p:nvSpPr>
        <p:spPr bwMode="auto">
          <a:xfrm>
            <a:off x="4357688" y="3500438"/>
            <a:ext cx="57150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1" name="Oval 3"/>
          <p:cNvSpPr>
            <a:spLocks noChangeArrowheads="1"/>
          </p:cNvSpPr>
          <p:nvPr/>
        </p:nvSpPr>
        <p:spPr bwMode="auto">
          <a:xfrm>
            <a:off x="3357563" y="3429000"/>
            <a:ext cx="57150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2" name="Oval 3"/>
          <p:cNvSpPr>
            <a:spLocks noChangeArrowheads="1"/>
          </p:cNvSpPr>
          <p:nvPr/>
        </p:nvSpPr>
        <p:spPr bwMode="auto">
          <a:xfrm>
            <a:off x="2643188" y="3857625"/>
            <a:ext cx="57150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3" name="Oval 3"/>
          <p:cNvSpPr>
            <a:spLocks noChangeArrowheads="1"/>
          </p:cNvSpPr>
          <p:nvPr/>
        </p:nvSpPr>
        <p:spPr bwMode="auto">
          <a:xfrm>
            <a:off x="3857625" y="4857750"/>
            <a:ext cx="57150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4" name="Oval 3"/>
          <p:cNvSpPr>
            <a:spLocks noChangeArrowheads="1"/>
          </p:cNvSpPr>
          <p:nvPr/>
        </p:nvSpPr>
        <p:spPr bwMode="auto">
          <a:xfrm>
            <a:off x="4786313" y="5000625"/>
            <a:ext cx="57150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5" name="Oval 3"/>
          <p:cNvSpPr>
            <a:spLocks noChangeArrowheads="1"/>
          </p:cNvSpPr>
          <p:nvPr/>
        </p:nvSpPr>
        <p:spPr bwMode="auto">
          <a:xfrm>
            <a:off x="6929438" y="4714875"/>
            <a:ext cx="285750" cy="5715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6" name="Oval 12"/>
          <p:cNvSpPr>
            <a:spLocks noChangeArrowheads="1"/>
          </p:cNvSpPr>
          <p:nvPr/>
        </p:nvSpPr>
        <p:spPr bwMode="auto">
          <a:xfrm>
            <a:off x="5715000" y="2219325"/>
            <a:ext cx="1506538" cy="1519238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7" name="Oval 12"/>
          <p:cNvSpPr>
            <a:spLocks noChangeArrowheads="1"/>
          </p:cNvSpPr>
          <p:nvPr/>
        </p:nvSpPr>
        <p:spPr bwMode="auto">
          <a:xfrm>
            <a:off x="860425" y="2393950"/>
            <a:ext cx="1425575" cy="1320800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38" name="Oval 12"/>
          <p:cNvSpPr>
            <a:spLocks noChangeArrowheads="1"/>
          </p:cNvSpPr>
          <p:nvPr/>
        </p:nvSpPr>
        <p:spPr bwMode="auto">
          <a:xfrm>
            <a:off x="6786563" y="4143375"/>
            <a:ext cx="285750" cy="571500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546225" y="5949950"/>
            <a:ext cx="6330834" cy="307777"/>
            <a:chOff x="0" y="0"/>
            <a:chExt cx="5031292" cy="307958"/>
          </a:xfrm>
        </p:grpSpPr>
        <p:sp>
          <p:nvSpPr>
            <p:cNvPr id="52262" name="Text Box 52"/>
            <p:cNvSpPr>
              <a:spLocks noChangeArrowheads="1"/>
            </p:cNvSpPr>
            <p:nvPr/>
          </p:nvSpPr>
          <p:spPr bwMode="auto">
            <a:xfrm>
              <a:off x="248879" y="0"/>
              <a:ext cx="2004996" cy="307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err="1">
                  <a:solidFill>
                    <a:prstClr val="black"/>
                  </a:solidFill>
                </a:rPr>
                <a:t>Đã</a:t>
              </a:r>
              <a:r>
                <a:rPr lang="en-US" sz="1400" b="1" dirty="0">
                  <a:solidFill>
                    <a:prstClr val="black"/>
                  </a:solidFill>
                </a:rPr>
                <a:t> </a:t>
              </a:r>
              <a:r>
                <a:rPr lang="en-US" sz="1400" b="1" dirty="0" err="1">
                  <a:solidFill>
                    <a:prstClr val="black"/>
                  </a:solidFill>
                </a:rPr>
                <a:t>có</a:t>
              </a:r>
              <a:r>
                <a:rPr lang="en-US" sz="1400" b="1" dirty="0">
                  <a:solidFill>
                    <a:prstClr val="black"/>
                  </a:solidFill>
                </a:rPr>
                <a:t> </a:t>
              </a:r>
              <a:r>
                <a:rPr lang="en-US" sz="1400" b="1" dirty="0" err="1">
                  <a:solidFill>
                    <a:prstClr val="black"/>
                  </a:solidFill>
                </a:rPr>
                <a:t>hiệu</a:t>
              </a:r>
              <a:r>
                <a:rPr lang="en-US" sz="1400" b="1" dirty="0">
                  <a:solidFill>
                    <a:prstClr val="black"/>
                  </a:solidFill>
                </a:rPr>
                <a:t> </a:t>
              </a:r>
              <a:r>
                <a:rPr lang="en-US" sz="1400" b="1" dirty="0" err="1">
                  <a:solidFill>
                    <a:prstClr val="black"/>
                  </a:solidFill>
                </a:rPr>
                <a:t>lực</a:t>
              </a:r>
              <a:r>
                <a:rPr lang="en-US" sz="1400" b="1" dirty="0">
                  <a:solidFill>
                    <a:prstClr val="black"/>
                  </a:solidFill>
                </a:rPr>
                <a:t>/ Concluded FTAs</a:t>
              </a:r>
            </a:p>
          </p:txBody>
        </p:sp>
        <p:sp>
          <p:nvSpPr>
            <p:cNvPr id="52263" name="Text Box 53"/>
            <p:cNvSpPr>
              <a:spLocks noChangeArrowheads="1"/>
            </p:cNvSpPr>
            <p:nvPr/>
          </p:nvSpPr>
          <p:spPr bwMode="auto">
            <a:xfrm>
              <a:off x="2703426" y="0"/>
              <a:ext cx="2327866" cy="307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 err="1">
                  <a:solidFill>
                    <a:prstClr val="black"/>
                  </a:solidFill>
                </a:rPr>
                <a:t>Đang</a:t>
              </a:r>
              <a:r>
                <a:rPr lang="en-US" sz="1400" b="1" dirty="0">
                  <a:solidFill>
                    <a:prstClr val="black"/>
                  </a:solidFill>
                </a:rPr>
                <a:t> </a:t>
              </a:r>
              <a:r>
                <a:rPr lang="en-US" sz="1400" b="1" dirty="0" err="1">
                  <a:solidFill>
                    <a:prstClr val="black"/>
                  </a:solidFill>
                </a:rPr>
                <a:t>đàm</a:t>
              </a:r>
              <a:r>
                <a:rPr lang="en-US" sz="1400" b="1" dirty="0">
                  <a:solidFill>
                    <a:prstClr val="black"/>
                  </a:solidFill>
                </a:rPr>
                <a:t> </a:t>
              </a:r>
              <a:r>
                <a:rPr lang="en-US" sz="1400" b="1" dirty="0" err="1">
                  <a:solidFill>
                    <a:prstClr val="black"/>
                  </a:solidFill>
                </a:rPr>
                <a:t>phán</a:t>
              </a:r>
              <a:r>
                <a:rPr lang="en-US" sz="1400" b="1" dirty="0">
                  <a:solidFill>
                    <a:prstClr val="black"/>
                  </a:solidFill>
                </a:rPr>
                <a:t>/FTAs in negotiations</a:t>
              </a:r>
            </a:p>
          </p:txBody>
        </p:sp>
        <p:sp>
          <p:nvSpPr>
            <p:cNvPr id="52264" name="Oval 57"/>
            <p:cNvSpPr>
              <a:spLocks noChangeArrowheads="1"/>
            </p:cNvSpPr>
            <p:nvPr/>
          </p:nvSpPr>
          <p:spPr bwMode="auto">
            <a:xfrm>
              <a:off x="2455504" y="55562"/>
              <a:ext cx="260350" cy="212725"/>
            </a:xfrm>
            <a:prstGeom prst="ellipse">
              <a:avLst/>
            </a:prstGeom>
            <a:solidFill>
              <a:srgbClr val="FFFF00">
                <a:alpha val="65097"/>
              </a:srgbClr>
            </a:solidFill>
            <a:ln w="28575">
              <a:solidFill>
                <a:srgbClr val="99CC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맑은 고딕" pitchFamily="34" charset="-127"/>
                <a:sym typeface="맑은 고딕" pitchFamily="34" charset="-127"/>
              </a:endParaRPr>
            </a:p>
          </p:txBody>
        </p:sp>
        <p:sp>
          <p:nvSpPr>
            <p:cNvPr id="52265" name="Oval 58"/>
            <p:cNvSpPr>
              <a:spLocks noChangeArrowheads="1"/>
            </p:cNvSpPr>
            <p:nvPr/>
          </p:nvSpPr>
          <p:spPr bwMode="auto">
            <a:xfrm>
              <a:off x="0" y="55562"/>
              <a:ext cx="261937" cy="212725"/>
            </a:xfrm>
            <a:prstGeom prst="ellipse">
              <a:avLst/>
            </a:prstGeom>
            <a:solidFill>
              <a:srgbClr val="0070C0">
                <a:alpha val="65097"/>
              </a:srgbClr>
            </a:solidFill>
            <a:ln w="28575">
              <a:solidFill>
                <a:srgbClr val="006699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  <a:latin typeface="맑은 고딕" pitchFamily="34" charset="-127"/>
                <a:sym typeface="맑은 고딕" pitchFamily="34" charset="-127"/>
              </a:endParaRPr>
            </a:p>
          </p:txBody>
        </p:sp>
      </p:grpSp>
      <p:sp>
        <p:nvSpPr>
          <p:cNvPr id="52240" name="Oval 12"/>
          <p:cNvSpPr>
            <a:spLocks noChangeArrowheads="1"/>
          </p:cNvSpPr>
          <p:nvPr/>
        </p:nvSpPr>
        <p:spPr bwMode="auto">
          <a:xfrm>
            <a:off x="2205038" y="2673350"/>
            <a:ext cx="642937" cy="285750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41" name="Oval 12"/>
          <p:cNvSpPr>
            <a:spLocks noChangeArrowheads="1"/>
          </p:cNvSpPr>
          <p:nvPr/>
        </p:nvSpPr>
        <p:spPr bwMode="auto">
          <a:xfrm>
            <a:off x="4143375" y="3286125"/>
            <a:ext cx="642938" cy="371475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2242" name="Oval 12"/>
          <p:cNvSpPr>
            <a:spLocks noChangeArrowheads="1"/>
          </p:cNvSpPr>
          <p:nvPr/>
        </p:nvSpPr>
        <p:spPr bwMode="auto">
          <a:xfrm>
            <a:off x="3275013" y="2563813"/>
            <a:ext cx="1801812" cy="504825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23963" y="2824163"/>
            <a:ext cx="442912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EU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182813" y="2330450"/>
            <a:ext cx="65405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EFTA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340100" y="2613025"/>
            <a:ext cx="167640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b="1" dirty="0">
                <a:solidFill>
                  <a:srgbClr val="0C0910"/>
                </a:solidFill>
                <a:latin typeface="Garamond" pitchFamily="18" charset="0"/>
                <a:cs typeface="Arial" pitchFamily="34" charset="0"/>
                <a:sym typeface="맑은 고딕" pitchFamily="50" charset="-127"/>
              </a:rPr>
              <a:t>Russia – UZ - UKR</a:t>
            </a:r>
            <a:endParaRPr lang="en-US" altLang="en-US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737225" y="2120900"/>
            <a:ext cx="1027113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Canada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671763" y="4271963"/>
            <a:ext cx="654050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India</a:t>
            </a:r>
          </a:p>
        </p:txBody>
      </p:sp>
      <p:sp>
        <p:nvSpPr>
          <p:cNvPr id="49" name="Rectangle 48"/>
          <p:cNvSpPr/>
          <p:nvPr/>
        </p:nvSpPr>
        <p:spPr>
          <a:xfrm>
            <a:off x="2959100" y="3505200"/>
            <a:ext cx="80645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China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505200" y="3155950"/>
            <a:ext cx="865188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Korea</a:t>
            </a:r>
          </a:p>
        </p:txBody>
      </p:sp>
      <p:sp>
        <p:nvSpPr>
          <p:cNvPr id="51" name="Rectangle 50"/>
          <p:cNvSpPr/>
          <p:nvPr/>
        </p:nvSpPr>
        <p:spPr>
          <a:xfrm>
            <a:off x="4203700" y="3598863"/>
            <a:ext cx="812800" cy="4175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Japan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257675" y="4029075"/>
            <a:ext cx="960438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ASEAN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369050" y="4783138"/>
            <a:ext cx="654050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Chile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208713" y="4257675"/>
            <a:ext cx="65405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Peru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302375" y="3357563"/>
            <a:ext cx="654050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USA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141663" y="3989388"/>
            <a:ext cx="1282700" cy="4175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VIET NAM </a:t>
            </a:r>
          </a:p>
        </p:txBody>
      </p:sp>
      <p:sp>
        <p:nvSpPr>
          <p:cNvPr id="60" name="Rectangle 59"/>
          <p:cNvSpPr/>
          <p:nvPr/>
        </p:nvSpPr>
        <p:spPr>
          <a:xfrm>
            <a:off x="2806700" y="5051425"/>
            <a:ext cx="120015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Australia</a:t>
            </a:r>
          </a:p>
        </p:txBody>
      </p:sp>
      <p:sp>
        <p:nvSpPr>
          <p:cNvPr id="61" name="Oval 18"/>
          <p:cNvSpPr>
            <a:spLocks noChangeArrowheads="1"/>
          </p:cNvSpPr>
          <p:nvPr/>
        </p:nvSpPr>
        <p:spPr bwMode="auto">
          <a:xfrm>
            <a:off x="3505200" y="3505200"/>
            <a:ext cx="1990725" cy="1774825"/>
          </a:xfrm>
          <a:prstGeom prst="ellipse">
            <a:avLst/>
          </a:prstGeom>
          <a:solidFill>
            <a:srgbClr val="FFFF00">
              <a:alpha val="65097"/>
            </a:srgbClr>
          </a:solidFill>
          <a:ln w="28575">
            <a:solidFill>
              <a:srgbClr val="92D05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ko-KR" altLang="ko-KR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611688" y="5245100"/>
            <a:ext cx="1493837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New Zealand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795838" y="4325938"/>
            <a:ext cx="892175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RCEP</a:t>
            </a:r>
          </a:p>
        </p:txBody>
      </p:sp>
      <p:sp>
        <p:nvSpPr>
          <p:cNvPr id="52260" name="Rectangle 7"/>
          <p:cNvSpPr>
            <a:spLocks noChangeArrowheads="1"/>
          </p:cNvSpPr>
          <p:nvPr/>
        </p:nvSpPr>
        <p:spPr bwMode="auto">
          <a:xfrm>
            <a:off x="0" y="747713"/>
            <a:ext cx="9144000" cy="71437"/>
          </a:xfrm>
          <a:prstGeom prst="rect">
            <a:avLst/>
          </a:prstGeom>
          <a:gradFill rotWithShape="1">
            <a:gsLst>
              <a:gs pos="0">
                <a:srgbClr val="FF0066">
                  <a:alpha val="89998"/>
                </a:srgbClr>
              </a:gs>
              <a:gs pos="100000">
                <a:srgbClr val="FFCC66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7" name="직사각형 88"/>
          <p:cNvSpPr/>
          <p:nvPr/>
        </p:nvSpPr>
        <p:spPr bwMode="auto">
          <a:xfrm>
            <a:off x="189344" y="244885"/>
            <a:ext cx="7524368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Các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FTAs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mà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Việt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Nam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đã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ký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kết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và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đang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đàm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phán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 (</a:t>
            </a:r>
            <a:r>
              <a:rPr kumimoji="1" lang="en-US" altLang="ko-KR" b="1" dirty="0" err="1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nguồn</a:t>
            </a:r>
            <a:r>
              <a:rPr kumimoji="1" lang="en-US" altLang="ko-KR" b="1" dirty="0">
                <a:ln w="13500">
                  <a:solidFill>
                    <a:srgbClr val="2C7C9F">
                      <a:shade val="2500"/>
                      <a:alpha val="65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egoe UI" pitchFamily="34" charset="0"/>
              </a:rPr>
              <a:t>: MOIT)</a:t>
            </a:r>
            <a:endParaRPr lang="ko-KR" altLang="en-US" b="1" dirty="0">
              <a:solidFill>
                <a:prstClr val="black"/>
              </a:solidFill>
            </a:endParaRPr>
          </a:p>
        </p:txBody>
      </p:sp>
      <p:sp>
        <p:nvSpPr>
          <p:cNvPr id="45" name="Oval 12"/>
          <p:cNvSpPr>
            <a:spLocks noChangeArrowheads="1"/>
          </p:cNvSpPr>
          <p:nvPr/>
        </p:nvSpPr>
        <p:spPr bwMode="auto">
          <a:xfrm>
            <a:off x="6553200" y="3733800"/>
            <a:ext cx="285750" cy="571500"/>
          </a:xfrm>
          <a:prstGeom prst="ellipse">
            <a:avLst/>
          </a:prstGeom>
          <a:solidFill>
            <a:srgbClr val="FFFF00">
              <a:alpha val="65097"/>
            </a:srgbClr>
          </a:solidFill>
          <a:ln w="38100">
            <a:solidFill>
              <a:srgbClr val="99CC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096000" y="3886200"/>
            <a:ext cx="914400" cy="4175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Mexico</a:t>
            </a:r>
          </a:p>
        </p:txBody>
      </p:sp>
      <p:sp>
        <p:nvSpPr>
          <p:cNvPr id="57" name="Oval 3"/>
          <p:cNvSpPr>
            <a:spLocks noChangeArrowheads="1"/>
          </p:cNvSpPr>
          <p:nvPr/>
        </p:nvSpPr>
        <p:spPr bwMode="auto">
          <a:xfrm>
            <a:off x="3429000" y="4191000"/>
            <a:ext cx="609600" cy="609600"/>
          </a:xfrm>
          <a:prstGeom prst="ellipse">
            <a:avLst/>
          </a:prstGeom>
          <a:solidFill>
            <a:srgbClr val="1D8EFF">
              <a:alpha val="63136"/>
            </a:srgbClr>
          </a:solidFill>
          <a:ln w="381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 sz="1400" b="1">
              <a:solidFill>
                <a:prstClr val="black"/>
              </a:solidFill>
              <a:latin typeface="Garamond" pitchFamily="18" charset="0"/>
              <a:sym typeface="맑은 고딕" pitchFamily="34" charset="-127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824162" y="4424363"/>
            <a:ext cx="833437" cy="4159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ASEAN</a:t>
            </a:r>
          </a:p>
        </p:txBody>
      </p:sp>
      <p:sp>
        <p:nvSpPr>
          <p:cNvPr id="65" name="Slide Number Placeholder 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F194E-DA1B-4879-BBBD-A0F24EF37D23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en-US" sz="1800">
              <a:solidFill>
                <a:prstClr val="black"/>
              </a:solidFill>
              <a:latin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33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sz="2800" dirty="0" smtClean="0"/>
              <a:t>Introduction – Comparing WTO to FTAs Commitments</a:t>
            </a:r>
            <a:endParaRPr lang="vi-VN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05648"/>
              </p:ext>
            </p:extLst>
          </p:nvPr>
        </p:nvGraphicFramePr>
        <p:xfrm>
          <a:off x="457200" y="960120"/>
          <a:ext cx="8229600" cy="589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Aspects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WTO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FTA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1.</a:t>
                      </a:r>
                      <a:r>
                        <a:rPr lang="en-US" b="1" baseline="0" dirty="0" smtClean="0"/>
                        <a:t> Scope of Commitments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“Traditional”</a:t>
                      </a:r>
                      <a:r>
                        <a:rPr lang="en-US" baseline="0" dirty="0" smtClean="0"/>
                        <a:t> Trade issues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New</a:t>
                      </a:r>
                      <a:r>
                        <a:rPr lang="en-US" baseline="0" dirty="0" smtClean="0"/>
                        <a:t> Trade issues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(Yes)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en-US" baseline="0" dirty="0" smtClean="0"/>
                        <a:t> Non-Trade issues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(Yes)</a:t>
                      </a:r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2.</a:t>
                      </a:r>
                      <a:r>
                        <a:rPr lang="en-US" b="1" baseline="0" dirty="0" smtClean="0"/>
                        <a:t> Levels of liberalization </a:t>
                      </a:r>
                      <a:endParaRPr lang="vi-VN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Trade in</a:t>
                      </a:r>
                      <a:r>
                        <a:rPr lang="en-US" baseline="0" dirty="0" smtClean="0"/>
                        <a:t> Goods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Tariffs</a:t>
                      </a:r>
                      <a:r>
                        <a:rPr lang="en-US" baseline="0" dirty="0" smtClean="0"/>
                        <a:t> Reduction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Tariffs Elimination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</a:t>
                      </a:r>
                      <a:r>
                        <a:rPr lang="en-US" baseline="0" dirty="0" smtClean="0"/>
                        <a:t> Trade in Services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Opening market</a:t>
                      </a:r>
                      <a:r>
                        <a:rPr lang="en-US" baseline="0" dirty="0" smtClean="0"/>
                        <a:t> access in selected sector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WTO+, if</a:t>
                      </a:r>
                      <a:r>
                        <a:rPr lang="en-US" baseline="0" dirty="0" smtClean="0"/>
                        <a:t> any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Intellectual Property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TRIPS-level </a:t>
                      </a:r>
                      <a:r>
                        <a:rPr lang="en-US" dirty="0" smtClean="0"/>
                        <a:t>Protection</a:t>
                      </a:r>
                      <a:r>
                        <a:rPr lang="en-US" baseline="0" dirty="0" smtClean="0"/>
                        <a:t> Commitment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WTO+, if</a:t>
                      </a:r>
                      <a:r>
                        <a:rPr lang="en-US" baseline="0" dirty="0" smtClean="0"/>
                        <a:t> any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Investment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TRIMS-level Protection Commitment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WTO+,</a:t>
                      </a:r>
                      <a:r>
                        <a:rPr lang="en-US" baseline="0" dirty="0" smtClean="0"/>
                        <a:t> if any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New Trade Issues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- Non-Trade Issues</a:t>
                      </a:r>
                      <a:endParaRPr lang="vi-V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3.</a:t>
                      </a:r>
                      <a:r>
                        <a:rPr lang="en-US" b="1" baseline="0" dirty="0" smtClean="0"/>
                        <a:t>  Liberalization Method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Positive</a:t>
                      </a:r>
                      <a:r>
                        <a:rPr lang="en-US" baseline="0" dirty="0" smtClean="0"/>
                        <a:t> List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 Positive</a:t>
                      </a:r>
                      <a:r>
                        <a:rPr lang="en-US" baseline="0" dirty="0" smtClean="0"/>
                        <a:t> List (Old)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- Negative List</a:t>
                      </a:r>
                      <a:r>
                        <a:rPr lang="en-US" baseline="0" dirty="0" smtClean="0"/>
                        <a:t> (New)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2800" dirty="0" smtClean="0"/>
              <a:t>Introduction – Comparing ‘Concluded’ FTAs with ‘Future’ FTAs Commitments</a:t>
            </a:r>
            <a:endParaRPr lang="vi-VN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9921148"/>
              </p:ext>
            </p:extLst>
          </p:nvPr>
        </p:nvGraphicFramePr>
        <p:xfrm>
          <a:off x="457200" y="1268761"/>
          <a:ext cx="822960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2079848"/>
                <a:gridCol w="4267200"/>
              </a:tblGrid>
              <a:tr h="360039">
                <a:tc>
                  <a:txBody>
                    <a:bodyPr/>
                    <a:lstStyle/>
                    <a:p>
                      <a:r>
                        <a:rPr lang="en-US" dirty="0" smtClean="0"/>
                        <a:t>Aspects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Concluded</a:t>
                      </a:r>
                      <a:r>
                        <a:rPr lang="en-US" baseline="0" dirty="0" smtClean="0"/>
                        <a:t> FTAs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Future</a:t>
                      </a:r>
                      <a:r>
                        <a:rPr lang="en-US" baseline="0" dirty="0" smtClean="0"/>
                        <a:t> FTAs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Trade in Goods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Trade in Goods</a:t>
                      </a:r>
                    </a:p>
                    <a:p>
                      <a:r>
                        <a:rPr lang="en-US" baseline="0" dirty="0" smtClean="0"/>
                        <a:t>Trade in Services</a:t>
                      </a:r>
                    </a:p>
                    <a:p>
                      <a:r>
                        <a:rPr lang="en-US" dirty="0" smtClean="0"/>
                        <a:t>Intellectual Property</a:t>
                      </a:r>
                    </a:p>
                    <a:p>
                      <a:r>
                        <a:rPr lang="en-US" smtClean="0"/>
                        <a:t>Investment</a:t>
                      </a:r>
                      <a:endParaRPr lang="en-US" dirty="0" smtClean="0"/>
                    </a:p>
                    <a:p>
                      <a:r>
                        <a:rPr lang="en-US" baseline="0" dirty="0" smtClean="0"/>
                        <a:t>New Trade Issues (</a:t>
                      </a:r>
                      <a:r>
                        <a:rPr lang="en-US" i="1" baseline="0" dirty="0" smtClean="0"/>
                        <a:t>SOEs, Government Procurement, Customs, </a:t>
                      </a:r>
                      <a:r>
                        <a:rPr lang="en-US" sz="1800" b="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Sustainable Development</a:t>
                      </a:r>
                      <a:r>
                        <a:rPr lang="en-US" i="1" baseline="0" dirty="0" smtClean="0"/>
                        <a:t>, Regulatory Coherence</a:t>
                      </a:r>
                      <a:r>
                        <a:rPr lang="en-US" baseline="0" dirty="0" smtClean="0"/>
                        <a:t>…)</a:t>
                      </a:r>
                    </a:p>
                    <a:p>
                      <a:r>
                        <a:rPr lang="en-US" baseline="0" dirty="0" smtClean="0"/>
                        <a:t>Non-Trade Issues (</a:t>
                      </a:r>
                      <a:r>
                        <a:rPr lang="en-US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environment</a:t>
                      </a:r>
                      <a:r>
                        <a:rPr lang="en-US" i="1" baseline="0" dirty="0" smtClean="0"/>
                        <a:t>, </a:t>
                      </a:r>
                      <a:r>
                        <a:rPr lang="en-US" i="1" baseline="0" dirty="0" err="1" smtClean="0"/>
                        <a:t>labour</a:t>
                      </a:r>
                      <a:r>
                        <a:rPr lang="en-US" baseline="0" dirty="0" smtClean="0"/>
                        <a:t>…)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0" baseline="0" dirty="0" smtClean="0"/>
                        <a:t>Levels of liberalization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Limited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Deep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Partners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Near</a:t>
                      </a:r>
                    </a:p>
                    <a:p>
                      <a:r>
                        <a:rPr lang="en-US" dirty="0" smtClean="0"/>
                        <a:t>Competitive Economic Structure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Far</a:t>
                      </a:r>
                    </a:p>
                    <a:p>
                      <a:r>
                        <a:rPr lang="en-US" dirty="0" smtClean="0"/>
                        <a:t>Additional</a:t>
                      </a:r>
                      <a:r>
                        <a:rPr lang="en-US" baseline="0" dirty="0" smtClean="0"/>
                        <a:t> Economic Structure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Impacted</a:t>
                      </a:r>
                      <a:r>
                        <a:rPr lang="en-US" baseline="0" dirty="0" smtClean="0"/>
                        <a:t> Area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Import - Export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Import – Export</a:t>
                      </a:r>
                    </a:p>
                    <a:p>
                      <a:r>
                        <a:rPr lang="en-US" baseline="0" dirty="0" smtClean="0"/>
                        <a:t>Services</a:t>
                      </a:r>
                    </a:p>
                    <a:p>
                      <a:r>
                        <a:rPr lang="en-US" baseline="0" dirty="0" smtClean="0"/>
                        <a:t>Institutional framework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99B45-5B33-49BB-8383-133F073F593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9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1827</Words>
  <Application>Microsoft Office PowerPoint</Application>
  <PresentationFormat>On-screen Show (4:3)</PresentationFormat>
  <Paragraphs>409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23</vt:i4>
      </vt:variant>
      <vt:variant>
        <vt:lpstr>Slide Titles</vt:lpstr>
      </vt:variant>
      <vt:variant>
        <vt:i4>23</vt:i4>
      </vt:variant>
    </vt:vector>
  </HeadingPairs>
  <TitlesOfParts>
    <vt:vector size="46" baseType="lpstr"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21_Office Theme</vt:lpstr>
      <vt:lpstr>22_Office Theme</vt:lpstr>
      <vt:lpstr>PowerPoint Presentation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Introduction – Comparing WTO to FTAs Commitments</vt:lpstr>
      <vt:lpstr>Introduction – Comparing ‘Concluded’ FTAs with ‘Future’ FTAs Commitments</vt:lpstr>
      <vt:lpstr>Introduction</vt:lpstr>
      <vt:lpstr>The Rest of Policy Space behind the concluded trade commitments</vt:lpstr>
      <vt:lpstr>The Remaining of Policy Space beyond concluded trade commitments</vt:lpstr>
      <vt:lpstr>PowerPoint Presentation</vt:lpstr>
      <vt:lpstr>PowerPoint Presentation</vt:lpstr>
      <vt:lpstr>The Rest of Policy Space behind concluded trade commitments</vt:lpstr>
      <vt:lpstr>The Rest of Policy Space behind concluded trade commitments</vt:lpstr>
      <vt:lpstr>The Rest of Policy Space behind concluded trade commitments</vt:lpstr>
      <vt:lpstr>The Rest of Policy Space behind concluded trade commitments</vt:lpstr>
      <vt:lpstr>PowerPoint Presentation</vt:lpstr>
      <vt:lpstr>Assessments</vt:lpstr>
      <vt:lpstr>Assessments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 1</dc:creator>
  <cp:lastModifiedBy>dell 1</cp:lastModifiedBy>
  <cp:revision>6</cp:revision>
  <dcterms:created xsi:type="dcterms:W3CDTF">2015-03-26T03:21:54Z</dcterms:created>
  <dcterms:modified xsi:type="dcterms:W3CDTF">2015-03-26T03:41:23Z</dcterms:modified>
</cp:coreProperties>
</file>